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7"/>
    <p:sldMasterId id="2147484736" r:id="rId8"/>
    <p:sldMasterId id="2147484742" r:id="rId9"/>
    <p:sldMasterId id="2147484745" r:id="rId10"/>
  </p:sldMasterIdLst>
  <p:notesMasterIdLst>
    <p:notesMasterId r:id="rId47"/>
  </p:notesMasterIdLst>
  <p:handoutMasterIdLst>
    <p:handoutMasterId r:id="rId48"/>
  </p:handoutMasterIdLst>
  <p:sldIdLst>
    <p:sldId id="935" r:id="rId11"/>
    <p:sldId id="1107" r:id="rId12"/>
    <p:sldId id="2790" r:id="rId13"/>
    <p:sldId id="3120" r:id="rId14"/>
    <p:sldId id="5747" r:id="rId15"/>
    <p:sldId id="5744" r:id="rId16"/>
    <p:sldId id="5755" r:id="rId17"/>
    <p:sldId id="3107" r:id="rId18"/>
    <p:sldId id="3143" r:id="rId19"/>
    <p:sldId id="3110" r:id="rId20"/>
    <p:sldId id="3145" r:id="rId21"/>
    <p:sldId id="273" r:id="rId22"/>
    <p:sldId id="5756" r:id="rId23"/>
    <p:sldId id="3152" r:id="rId24"/>
    <p:sldId id="3151" r:id="rId25"/>
    <p:sldId id="5757" r:id="rId26"/>
    <p:sldId id="3146" r:id="rId27"/>
    <p:sldId id="3132" r:id="rId28"/>
    <p:sldId id="3147" r:id="rId29"/>
    <p:sldId id="3148" r:id="rId30"/>
    <p:sldId id="3149" r:id="rId31"/>
    <p:sldId id="5718" r:id="rId32"/>
    <p:sldId id="5752" r:id="rId33"/>
    <p:sldId id="5750" r:id="rId34"/>
    <p:sldId id="5749" r:id="rId35"/>
    <p:sldId id="5748" r:id="rId36"/>
    <p:sldId id="5758" r:id="rId37"/>
    <p:sldId id="5759" r:id="rId38"/>
    <p:sldId id="5760" r:id="rId39"/>
    <p:sldId id="5761" r:id="rId40"/>
    <p:sldId id="5762" r:id="rId41"/>
    <p:sldId id="5763" r:id="rId42"/>
    <p:sldId id="5764" r:id="rId43"/>
    <p:sldId id="5765" r:id="rId44"/>
    <p:sldId id="1046" r:id="rId45"/>
    <p:sldId id="934"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88AB95E-1B7E-4E95-8F39-C5D0E8372BC2}">
          <p14:sldIdLst>
            <p14:sldId id="935"/>
          </p14:sldIdLst>
        </p14:section>
        <p14:section name="Intro and Review" id="{591E49BB-49F2-49C8-BBE0-11086D2A1BF8}">
          <p14:sldIdLst>
            <p14:sldId id="1107"/>
            <p14:sldId id="2790"/>
            <p14:sldId id="3120"/>
            <p14:sldId id="5747"/>
            <p14:sldId id="5744"/>
          </p14:sldIdLst>
        </p14:section>
        <p14:section name="Dataflows in Power BI" id="{F05BBF4B-F6F4-4BF4-8DF2-FB9B73780982}">
          <p14:sldIdLst>
            <p14:sldId id="5755"/>
            <p14:sldId id="3107"/>
            <p14:sldId id="3143"/>
            <p14:sldId id="3110"/>
            <p14:sldId id="3145"/>
            <p14:sldId id="273"/>
          </p14:sldIdLst>
        </p14:section>
        <p14:section name="Dataflows are like Excel" id="{A78E1C86-71EF-43DE-BAB6-0AFFAD683754}">
          <p14:sldIdLst>
            <p14:sldId id="5756"/>
            <p14:sldId id="3152"/>
            <p14:sldId id="3151"/>
          </p14:sldIdLst>
        </p14:section>
        <p14:section name="Azure" id="{1F23E90D-CCF0-46AF-B219-3C35671A7E5E}">
          <p14:sldIdLst>
            <p14:sldId id="5757"/>
            <p14:sldId id="3146"/>
            <p14:sldId id="3132"/>
            <p14:sldId id="3147"/>
            <p14:sldId id="3148"/>
            <p14:sldId id="3149"/>
            <p14:sldId id="5718"/>
            <p14:sldId id="5752"/>
            <p14:sldId id="5750"/>
            <p14:sldId id="5749"/>
            <p14:sldId id="5748"/>
          </p14:sldIdLst>
        </p14:section>
        <p14:section name="Screenshots" id="{297E4B0D-1FCC-4034-8E15-13EB195446E4}">
          <p14:sldIdLst>
            <p14:sldId id="5758"/>
            <p14:sldId id="5759"/>
            <p14:sldId id="5760"/>
            <p14:sldId id="5761"/>
            <p14:sldId id="5762"/>
            <p14:sldId id="5763"/>
            <p14:sldId id="5764"/>
            <p14:sldId id="5765"/>
          </p14:sldIdLst>
        </p14:section>
        <p14:section name="Closing" id="{378E1CB4-AD12-41B3-86AD-6092562F3B80}">
          <p14:sldIdLst>
            <p14:sldId id="1046"/>
            <p14:sldId id="93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Erga Herzog (Matchpoint IT Ltd)" initials="EL" lastIdx="2" clrIdx="4">
    <p:extLst>
      <p:ext uri="{19B8F6BF-5375-455C-9EA6-DF929625EA0E}">
        <p15:presenceInfo xmlns:p15="http://schemas.microsoft.com/office/powerpoint/2012/main" userId="S::v-erherz@microsoft.com::07eef64c-32e6-4eae-af31-4582c3f2a8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B050"/>
    <a:srgbClr val="3A3A3A"/>
    <a:srgbClr val="BDBDBD"/>
    <a:srgbClr val="D83B01"/>
    <a:srgbClr val="D2D2D2"/>
    <a:srgbClr val="E6E6E6"/>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B320A-39F5-4F80-88B4-566628C6B203}" v="24" dt="2018-11-06T20:26:58.6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48" y="68"/>
      </p:cViewPr>
      <p:guideLst/>
    </p:cSldViewPr>
  </p:slideViewPr>
  <p:notesTextViewPr>
    <p:cViewPr>
      <p:scale>
        <a:sx n="1" d="1"/>
        <a:sy n="1" d="1"/>
      </p:scale>
      <p:origin x="0" y="0"/>
    </p:cViewPr>
  </p:notesTextViewPr>
  <p:sorterViewPr>
    <p:cViewPr varScale="1">
      <p:scale>
        <a:sx n="100" d="100"/>
        <a:sy n="100" d="100"/>
      </p:scale>
      <p:origin x="0" y="-10862"/>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ableStyles" Target="tableStyles.xml"/><Relationship Id="rId5" Type="http://schemas.openxmlformats.org/officeDocument/2006/relationships/customXml" Target="../customXml/item5.xml"/><Relationship Id="rId10" Type="http://schemas.openxmlformats.org/officeDocument/2006/relationships/slideMaster" Target="slideMasters/slideMaster4.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handoutMaster" Target="handoutMasters/handoutMaster1.xml"/><Relationship Id="rId8" Type="http://schemas.openxmlformats.org/officeDocument/2006/relationships/slideMaster" Target="slideMasters/slideMaster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2/21/2020 12:50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2/21/2020 12:50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aka.ms/BI"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C3FECEB-74C6-4F43-AADC-47EAFD721A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602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E0A14D-DD86-4531-99DD-A85D461FADEC}" type="slidenum">
              <a:rPr lang="en-US" smtClean="0"/>
              <a:t>12</a:t>
            </a:fld>
            <a:endParaRPr lang="en-US"/>
          </a:p>
        </p:txBody>
      </p:sp>
    </p:spTree>
    <p:extLst>
      <p:ext uri="{BB962C8B-B14F-4D97-AF65-F5344CB8AC3E}">
        <p14:creationId xmlns:p14="http://schemas.microsoft.com/office/powerpoint/2010/main" val="2242244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5314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a:p>
            <a:r>
              <a:rPr lang="en-US" sz="900"/>
              <a:t>Bonus: Dataflows deliver authoritative data lineage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82455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2/21/2020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59482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2637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latin typeface="Segoe UI Light" panose="020B0502040204020203" pitchFamily="34" charset="0"/>
                <a:cs typeface="Segoe UI Light" panose="020B0502040204020203" pitchFamily="34" charset="0"/>
              </a:rPr>
              <a:t>Power BI users can now easily create dataflows to prepare data in a centralized storage, using a standardized schema, ready for easy consumption, reuse, and the generation of business insights. Data is stored in Azure Data Lake Store gen2, and is integrated with Power BI and Azure data services. Dataflows are available to Pro and Premium customers.</a:t>
            </a:r>
            <a:endParaRPr lang="en-US" sz="900"/>
          </a:p>
          <a:p>
            <a:endParaRPr lang="en-US"/>
          </a:p>
        </p:txBody>
      </p:sp>
      <p:sp>
        <p:nvSpPr>
          <p:cNvPr id="4" name="Header Placeholder 3"/>
          <p:cNvSpPr>
            <a:spLocks noGrp="1"/>
          </p:cNvSpPr>
          <p:nvPr>
            <p:ph type="hdr" sz="quarter" idx="10"/>
          </p:nvPr>
        </p:nvSpPr>
        <p:spPr/>
        <p:txBody>
          <a:bodyPr/>
          <a:lstStyle/>
          <a:p>
            <a:r>
              <a:rPr lang="en-US"/>
              <a:t>Microsoft Data Insights Summit</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2/21/2020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294172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2/21/2020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10770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07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2/21/2020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19128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Bef>
                <a:spcPct val="20000"/>
              </a:spcBef>
              <a:defRPr/>
            </a:pPr>
            <a:r>
              <a:rPr lang="en-US"/>
              <a:t>Challenge: Provide customers with great ready-made insights in the product –and enable unconstrained self service customizations</a:t>
            </a:r>
          </a:p>
          <a:p>
            <a:pPr marL="342900" lvl="1" indent="-342900" defTabSz="932742">
              <a:lnSpc>
                <a:spcPct val="90000"/>
              </a:lnSpc>
              <a:spcBef>
                <a:spcPct val="20000"/>
              </a:spcBef>
              <a:buAutoNum type="arabicPeriod"/>
              <a:defRPr/>
            </a:pPr>
            <a:r>
              <a:rPr lang="en-US"/>
              <a:t>Dyn365F&amp;O offers best in class ready-made Analytics embedded within the product. </a:t>
            </a:r>
          </a:p>
          <a:p>
            <a:pPr marL="342900" lvl="1" indent="-342900" defTabSz="932742">
              <a:lnSpc>
                <a:spcPct val="90000"/>
              </a:lnSpc>
              <a:spcBef>
                <a:spcPct val="20000"/>
              </a:spcBef>
              <a:buAutoNum type="arabicPeriod"/>
              <a:defRPr/>
            </a:pPr>
            <a:r>
              <a:rPr lang="en-US"/>
              <a:t>Provide customers with no-cliffs extensibility: Within minutes, Power BI customers should be able to extend solutions leveraging data, reports and dashboards from Dyn365F&amp;O as well as other systems</a:t>
            </a:r>
          </a:p>
          <a:p>
            <a:pPr marL="342900" lvl="1" indent="-342900" defTabSz="932742">
              <a:lnSpc>
                <a:spcPct val="90000"/>
              </a:lnSpc>
              <a:spcBef>
                <a:spcPct val="20000"/>
              </a:spcBef>
              <a:buAutoNum type="arabicPeriod"/>
              <a:defRPr/>
            </a:pPr>
            <a:endParaRPr lang="en-US"/>
          </a:p>
          <a:p>
            <a:pPr defTabSz="932742">
              <a:lnSpc>
                <a:spcPct val="90000"/>
              </a:lnSpc>
              <a:spcBef>
                <a:spcPct val="20000"/>
              </a:spcBef>
              <a:defRPr/>
            </a:pPr>
            <a:r>
              <a:rPr lang="en-US"/>
              <a:t>Extensibility of existing solutions is possible at two levels</a:t>
            </a:r>
          </a:p>
          <a:p>
            <a:pPr lvl="1" defTabSz="932742">
              <a:lnSpc>
                <a:spcPct val="90000"/>
              </a:lnSpc>
              <a:spcBef>
                <a:spcPct val="20000"/>
              </a:spcBef>
              <a:defRPr/>
            </a:pPr>
            <a:r>
              <a:rPr lang="en-US"/>
              <a:t>Build customization experiences within your application</a:t>
            </a:r>
          </a:p>
          <a:p>
            <a:pPr marL="223520" lvl="2" defTabSz="932742">
              <a:lnSpc>
                <a:spcPct val="90000"/>
              </a:lnSpc>
              <a:spcBef>
                <a:spcPct val="20000"/>
              </a:spcBef>
              <a:defRPr/>
            </a:pPr>
            <a:r>
              <a:rPr lang="en-US"/>
              <a:t>Enable customization and personalization experiences within the product for users of the App</a:t>
            </a:r>
          </a:p>
          <a:p>
            <a:pPr marL="223520" lvl="2" defTabSz="932742">
              <a:lnSpc>
                <a:spcPct val="90000"/>
              </a:lnSpc>
              <a:spcBef>
                <a:spcPct val="20000"/>
              </a:spcBef>
              <a:defRPr/>
            </a:pPr>
            <a:r>
              <a:rPr lang="en-US"/>
              <a:t>Data is still contained within the application, not visible to other applications and services</a:t>
            </a:r>
          </a:p>
          <a:p>
            <a:pPr marL="223520" lvl="2" defTabSz="932742">
              <a:lnSpc>
                <a:spcPct val="90000"/>
              </a:lnSpc>
              <a:spcBef>
                <a:spcPct val="20000"/>
              </a:spcBef>
              <a:defRPr/>
            </a:pPr>
            <a:r>
              <a:rPr lang="en-US"/>
              <a:t>Mashing up with data from other applications and services is not possible</a:t>
            </a:r>
          </a:p>
          <a:p>
            <a:pPr lvl="1" defTabSz="932742">
              <a:lnSpc>
                <a:spcPct val="90000"/>
              </a:lnSpc>
              <a:spcBef>
                <a:spcPct val="20000"/>
              </a:spcBef>
              <a:defRPr/>
            </a:pPr>
            <a:r>
              <a:rPr lang="en-US"/>
              <a:t>Make data available to applications that specialize in customizations</a:t>
            </a:r>
          </a:p>
          <a:p>
            <a:pPr marL="223520" lvl="2" defTabSz="932742">
              <a:lnSpc>
                <a:spcPct val="90000"/>
              </a:lnSpc>
              <a:spcBef>
                <a:spcPct val="20000"/>
              </a:spcBef>
              <a:defRPr/>
            </a:pPr>
            <a:r>
              <a:rPr lang="en-US"/>
              <a:t>Leverage the power of rich, robust experiences that Power users and developers are familiar with</a:t>
            </a:r>
          </a:p>
          <a:p>
            <a:pPr marL="223520" lvl="2" defTabSz="932742">
              <a:lnSpc>
                <a:spcPct val="90000"/>
              </a:lnSpc>
              <a:spcBef>
                <a:spcPct val="20000"/>
              </a:spcBef>
              <a:defRPr/>
            </a:pPr>
            <a:r>
              <a:rPr lang="en-US"/>
              <a:t>Allows integrating data from multiple sources including Web and IoT sensors</a:t>
            </a:r>
          </a:p>
          <a:p>
            <a:pPr marL="223520" lvl="2" defTabSz="932742">
              <a:lnSpc>
                <a:spcPct val="90000"/>
              </a:lnSpc>
              <a:spcBef>
                <a:spcPct val="20000"/>
              </a:spcBef>
              <a:defRPr/>
            </a:pPr>
            <a:r>
              <a:rPr lang="en-US"/>
              <a:t>Customers may need to copy the data over multiple times or set up ETL infrastructure and storage to make it available</a:t>
            </a:r>
          </a:p>
          <a:p>
            <a:pPr marL="223520" lvl="2" defTabSz="932742">
              <a:lnSpc>
                <a:spcPct val="90000"/>
              </a:lnSpc>
              <a:spcBef>
                <a:spcPct val="20000"/>
              </a:spcBef>
              <a:defRPr/>
            </a:pPr>
            <a:endParaRPr lang="en-US"/>
          </a:p>
          <a:p>
            <a:pPr defTabSz="932742">
              <a:lnSpc>
                <a:spcPct val="90000"/>
              </a:lnSpc>
              <a:spcBef>
                <a:spcPct val="20000"/>
              </a:spcBef>
              <a:defRPr/>
            </a:pPr>
            <a:r>
              <a:rPr lang="en-US"/>
              <a:t>Operations and Finance + Power BI + Dataflows win, because companies can:</a:t>
            </a:r>
          </a:p>
          <a:p>
            <a:pPr lvl="1" defTabSz="932742">
              <a:lnSpc>
                <a:spcPct val="90000"/>
              </a:lnSpc>
              <a:spcBef>
                <a:spcPct val="20000"/>
              </a:spcBef>
              <a:defRPr/>
            </a:pPr>
            <a:r>
              <a:rPr lang="en-US"/>
              <a:t>Quickly deploy Power BI template with customizable Reports, Dashboards with data in CDM format</a:t>
            </a:r>
          </a:p>
          <a:p>
            <a:pPr lvl="1" defTabSz="932742">
              <a:lnSpc>
                <a:spcPct val="90000"/>
              </a:lnSpc>
              <a:spcBef>
                <a:spcPct val="20000"/>
              </a:spcBef>
              <a:defRPr/>
            </a:pPr>
            <a:r>
              <a:rPr lang="en-US"/>
              <a:t>Customize or enhance the templates with data from other apps or sources using Power Bi’s rich connectors</a:t>
            </a:r>
          </a:p>
          <a:p>
            <a:pPr lvl="1" defTabSz="932742">
              <a:lnSpc>
                <a:spcPct val="90000"/>
              </a:lnSpc>
              <a:spcBef>
                <a:spcPct val="20000"/>
              </a:spcBef>
              <a:defRPr/>
            </a:pPr>
            <a:r>
              <a:rPr lang="en-US"/>
              <a:t>Deploy other solutions that depend on schematized data with common or custom data model without any ETL required</a:t>
            </a:r>
          </a:p>
          <a:p>
            <a:pPr marL="0" marR="0" lvl="0" indent="0" algn="l" defTabSz="932742" eaLnBrk="1" fontAlgn="auto" latinLnBrk="0" hangingPunct="1">
              <a:lnSpc>
                <a:spcPct val="90000"/>
              </a:lnSpc>
              <a:spcBef>
                <a:spcPts val="0"/>
              </a:spcBef>
              <a:spcAft>
                <a:spcPts val="340"/>
              </a:spcAft>
              <a:buClrTx/>
              <a:buSzTx/>
              <a:buFontTx/>
              <a:buNone/>
              <a:tabLst/>
              <a:defRPr/>
            </a:pPr>
            <a:endParaRPr lang="en-US" b="1">
              <a:latin typeface="Segoe UI Semibold"/>
              <a:cs typeface="Segoe UI Semibold"/>
            </a:endParaRPr>
          </a:p>
        </p:txBody>
      </p:sp>
      <p:sp>
        <p:nvSpPr>
          <p:cNvPr id="4" name="Header Placeholder 3"/>
          <p:cNvSpPr>
            <a:spLocks noGrp="1"/>
          </p:cNvSpPr>
          <p:nvPr>
            <p:ph type="hdr" sz="quarter" idx="10"/>
          </p:nvPr>
        </p:nvSpPr>
        <p:spPr/>
        <p:txBody>
          <a:bodyPr/>
          <a:lstStyle/>
          <a:p>
            <a:r>
              <a:rPr lang="en-US"/>
              <a:t>Microsoft Data Insights Summit</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2/21/2020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141929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6855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651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793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7268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Key points</a:t>
            </a:r>
          </a:p>
          <a:p>
            <a:pPr marL="171450" lvl="0" indent="-171450">
              <a:buFont typeface="Arial" panose="020B0604020202020204" pitchFamily="34" charset="0"/>
              <a:buChar char="•"/>
            </a:pPr>
            <a:r>
              <a:rPr lang="en-US" b="0" dirty="0"/>
              <a:t>Go to Powerbi.com to get started. </a:t>
            </a:r>
          </a:p>
          <a:p>
            <a:pPr marL="171450" indent="-171450">
              <a:spcBef>
                <a:spcPts val="2400"/>
              </a:spcBef>
              <a:buFont typeface="Arial" panose="020B0604020202020204" pitchFamily="34" charset="0"/>
              <a:buChar char="•"/>
            </a:pPr>
            <a:r>
              <a:rPr lang="en-US" sz="900" dirty="0">
                <a:solidFill>
                  <a:schemeClr val="accent1"/>
                </a:solidFill>
              </a:rPr>
              <a:t>Learn more about Power BI Premium from the Powerbi.com site</a:t>
            </a:r>
          </a:p>
          <a:p>
            <a:pPr marL="171450" indent="-171450">
              <a:spcBef>
                <a:spcPts val="2400"/>
              </a:spcBef>
              <a:buFont typeface="Arial" panose="020B0604020202020204" pitchFamily="34" charset="0"/>
              <a:buChar char="•"/>
            </a:pPr>
            <a:r>
              <a:rPr lang="en-US" sz="900" dirty="0">
                <a:solidFill>
                  <a:schemeClr val="accent1"/>
                </a:solidFill>
              </a:rPr>
              <a:t>Internal to Microsoft. You can go to </a:t>
            </a:r>
            <a:r>
              <a:rPr lang="en-US" sz="900" dirty="0">
                <a:solidFill>
                  <a:schemeClr val="accent1"/>
                </a:solidFill>
                <a:hlinkClick r:id="rId3"/>
              </a:rPr>
              <a:t>aka.ms/BI</a:t>
            </a:r>
            <a:r>
              <a:rPr lang="en-US" sz="900" dirty="0">
                <a:solidFill>
                  <a:schemeClr val="accent1"/>
                </a:solidFill>
              </a:rPr>
              <a:t> and access documentation and presentations both internal and customer facing.</a:t>
            </a:r>
          </a:p>
          <a:p>
            <a:pPr lvl="0"/>
            <a:endParaRPr lang="en-US" b="1" dirty="0"/>
          </a:p>
          <a:p>
            <a:pPr lvl="0"/>
            <a:endParaRPr lang="en-US" b="1" dirty="0"/>
          </a:p>
          <a:p>
            <a:r>
              <a:rPr lang="en-US" sz="900" b="1" dirty="0">
                <a:solidFill>
                  <a:schemeClr val="tx1"/>
                </a:solidFill>
              </a:rPr>
              <a:t>TALK TRACK </a:t>
            </a:r>
          </a:p>
          <a:p>
            <a:r>
              <a:rPr lang="en-US" dirty="0"/>
              <a:t>If you want to learn more about Power BI Premium, simply go to the Power site to learn more. </a:t>
            </a:r>
          </a:p>
          <a:p>
            <a:r>
              <a:rPr lang="en-US" dirty="0"/>
              <a:t>Then,</a:t>
            </a:r>
            <a:r>
              <a:rPr lang="en-US" baseline="0" dirty="0"/>
              <a:t> </a:t>
            </a:r>
            <a:r>
              <a:rPr lang="en-US" dirty="0"/>
              <a:t>for internal users, the place to go for slide decks and content demos</a:t>
            </a:r>
            <a:r>
              <a:rPr lang="en-US" baseline="0" dirty="0"/>
              <a:t> is aka.ms/BI.</a:t>
            </a:r>
            <a:endParaRPr lang="en-US" dirty="0"/>
          </a:p>
          <a:p>
            <a:pPr lvl="0"/>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A495AA6-CD70-4FD5-8BB2-7138049B91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67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As customer strive to take advantage of the digital transformation that is occurring in virtually every industry, they need to re-evaluate how they </a:t>
            </a:r>
            <a:r>
              <a:rPr lang="en-US" sz="1200" b="1" kern="1200">
                <a:solidFill>
                  <a:schemeClr val="tx1"/>
                </a:solidFill>
                <a:effectLst/>
                <a:latin typeface="+mn-lt"/>
                <a:ea typeface="+mn-ea"/>
                <a:cs typeface="+mn-cs"/>
              </a:rPr>
              <a:t>engage with their customers/prospects</a:t>
            </a:r>
            <a:r>
              <a:rPr lang="en-US" sz="1200" kern="1200">
                <a:solidFill>
                  <a:schemeClr val="tx1"/>
                </a:solidFill>
                <a:effectLst/>
                <a:latin typeface="+mn-lt"/>
                <a:ea typeface="+mn-ea"/>
                <a:cs typeface="+mn-cs"/>
              </a:rPr>
              <a:t>, how they </a:t>
            </a:r>
            <a:r>
              <a:rPr lang="en-US" sz="1200" b="1" kern="1200">
                <a:solidFill>
                  <a:schemeClr val="tx1"/>
                </a:solidFill>
                <a:effectLst/>
                <a:latin typeface="+mn-lt"/>
                <a:ea typeface="+mn-ea"/>
                <a:cs typeface="+mn-cs"/>
              </a:rPr>
              <a:t>transform their products and operations</a:t>
            </a:r>
            <a:r>
              <a:rPr lang="en-US" sz="1200" kern="1200">
                <a:solidFill>
                  <a:schemeClr val="tx1"/>
                </a:solidFill>
                <a:effectLst/>
                <a:latin typeface="+mn-lt"/>
                <a:ea typeface="+mn-ea"/>
                <a:cs typeface="+mn-cs"/>
              </a:rPr>
              <a:t>, and how they </a:t>
            </a:r>
            <a:r>
              <a:rPr lang="en-US" sz="1200" b="1" kern="1200">
                <a:solidFill>
                  <a:schemeClr val="tx1"/>
                </a:solidFill>
                <a:effectLst/>
                <a:latin typeface="+mn-lt"/>
                <a:ea typeface="+mn-ea"/>
                <a:cs typeface="+mn-cs"/>
              </a:rPr>
              <a:t>empower and understand their employees</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today’s world, doing each of these things is more and more reliant upon data…</a:t>
            </a:r>
            <a:r>
              <a:rPr lang="en-US" sz="1200" b="1" kern="1200">
                <a:solidFill>
                  <a:schemeClr val="tx1"/>
                </a:solidFill>
                <a:effectLst/>
                <a:latin typeface="+mn-lt"/>
                <a:ea typeface="+mn-ea"/>
                <a:cs typeface="+mn-cs"/>
              </a:rPr>
              <a:t>traditionally</a:t>
            </a:r>
            <a:r>
              <a:rPr lang="en-US" sz="1200" kern="1200">
                <a:solidFill>
                  <a:schemeClr val="tx1"/>
                </a:solidFill>
                <a:effectLst/>
                <a:latin typeface="+mn-lt"/>
                <a:ea typeface="+mn-ea"/>
                <a:cs typeface="+mn-cs"/>
              </a:rPr>
              <a:t>, everything you knew about your customers and prospects was available in your business application systems and in the heads of employees. You learned almost everything about your products BEFORE they left your warehouse. Employees used technology more to enter data than to learn from it.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the data-driven world we live in </a:t>
            </a:r>
            <a:r>
              <a:rPr lang="en-US" sz="1200" b="1" kern="1200">
                <a:solidFill>
                  <a:schemeClr val="tx1"/>
                </a:solidFill>
                <a:effectLst/>
                <a:latin typeface="+mn-lt"/>
                <a:ea typeface="+mn-ea"/>
                <a:cs typeface="+mn-cs"/>
              </a:rPr>
              <a:t>today, leveraging intelligent insights from data across customers, products, and employees is critical </a:t>
            </a:r>
            <a:r>
              <a:rPr lang="en-US" sz="1200" kern="1200">
                <a:solidFill>
                  <a:schemeClr val="tx1"/>
                </a:solidFill>
                <a:effectLst/>
                <a:latin typeface="+mn-lt"/>
                <a:ea typeface="+mn-ea"/>
                <a:cs typeface="+mn-cs"/>
              </a:rPr>
              <a:t>to be able to stay competitive and keep up with or lead digital transformation in any industry. And this isn’t just a customer’s typical business application data – it’s also about augmenting the customer’s data with additional data (e.g. search, employee behavioral data, sentiment data, benchmark data, etc..) – and applying the right intelligence to drive meaningful insights.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Let’s take a look at how this might help businesses(next slide – top of mind)</a:t>
            </a:r>
          </a:p>
          <a:p>
            <a:r>
              <a:rPr lang="en-US" sz="1200" kern="1200">
                <a:solidFill>
                  <a:schemeClr val="tx1"/>
                </a:solidFill>
                <a:effectLst/>
                <a:latin typeface="+mn-lt"/>
                <a:ea typeface="+mn-ea"/>
                <a:cs typeface="+mn-cs"/>
              </a:rPr>
              <a:t> </a:t>
            </a:r>
          </a:p>
          <a:p>
            <a:pPr marL="0" indent="0">
              <a:buFont typeface="Arial" panose="020B0604020202020204" pitchFamily="34" charset="0"/>
              <a:buNone/>
            </a:pPr>
            <a:r>
              <a:rPr lang="en-US" sz="1200" kern="1200">
                <a:solidFill>
                  <a:schemeClr val="tx1"/>
                </a:solidFill>
                <a:effectLst/>
                <a:latin typeface="Segoe UI Light" pitchFamily="34" charset="0"/>
                <a:ea typeface="+mn-ea"/>
                <a:cs typeface="+mn-cs"/>
              </a:rPr>
              <a:t>_______________________________</a:t>
            </a:r>
          </a:p>
          <a:p>
            <a:pPr marL="0" indent="0">
              <a:buFont typeface="Arial" panose="020B0604020202020204" pitchFamily="34" charset="0"/>
              <a:buNone/>
            </a:pPr>
            <a:r>
              <a:rPr lang="en-US" sz="1200" kern="1200">
                <a:solidFill>
                  <a:schemeClr val="tx1"/>
                </a:solidFill>
                <a:effectLst/>
                <a:latin typeface="Segoe UI Light" pitchFamily="34" charset="0"/>
                <a:ea typeface="+mn-ea"/>
                <a:cs typeface="+mn-cs"/>
              </a:rPr>
              <a:t>ORIGINAL TALKING POINTS: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The lower left-hand side customers. If you think about -- and this is sort of traditionally the domain of CRM, customer engagement. If you think about CRM traditionally, it was a system largely about the "known knowns." You know, you were in my CRM system if I knew your name, maybe had some contact information.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But, increasingly, our customers -- or even our prospects before they are customers -- are showing up to us in anonymous form first. They're a profile on the other side of a Web session, some random Twitter handle tweeting about my brand, and they're coming at me from all of these various channels that are digitally delivered. And that allows our customers, and in many ways mandates that our customers think differently about how they engage their customers. Collecting all of this information from these various sources, even prior to knowing who this individual is or being able to identify them, and being able to sort of take them on a journey intelligently based on these learnings. That's a fundamental change in the way that we're engaging our customers.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On the right-hand side at the bottom, products. I would argue this is the traditional ERP environment, where traditionally ERP was about collecting supply chain, manufacturing some products, warehousing them, shipping them out, hopefully getting paid. But once the product left the loading docks, hit the truck, it was gone.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Today, that is increasingly not the case. When I ship a product to a customer, that product is often connected back. It's sending lots of telemetry, and it's allowing me to rethink fundamentally the nature of the products and services. And it has huge implications for what's possible.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Think about manufacturing defects or quality, being able to assess your posture as a result of real data for real customer use.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Watching the use of consumables, doing a better job of planning inventory. Predicting when a piece of capital equipment is going to fail, and then proactively managing it, versus allowing the customer to get into a situation of dissatisfaction. Again, fundamental reimagination of what's possible on the product side. </a:t>
            </a:r>
          </a:p>
          <a:p>
            <a:pPr marL="17145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And these two things are inextricably linked. And I'm learning something about my customers I never could if I can observe their use of my products and services, I can feed that right back into the customer engagement cycle. I can recommend new products and services.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So this sort of interconnected set of business processes is brand new, powered by data, artificial intelligence, and as we'll talk, delivered through Dynamics 365. </a:t>
            </a:r>
          </a:p>
          <a:p>
            <a:pPr marL="17145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But this last loop is the people loop. When you think about the kinds of people that we need in our organization that can operate in this digitally transformed environment, the kind of tools that you need to allow them to create, collaborate, communicate, and to do that connected with the business processes that transformed, and to do it with data. Again, fundamental change I how we find these people, convince them to join our organization, provide them with tools that they need in order to connect with customers and connect with products. This opportunity is real, and it is what's driving all the growth.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065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473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765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Microsoft Common Data Model (CDM) provides well-defined, modular, and extensible business entities at the center of the CDS application and intelligence platforms. </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Customers, system integrators, and ISVs can build on and depend on these standard CDM definitions, and also easily extend the models to capture additional business-specific ideas.</a:t>
            </a:r>
            <a:b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Microsoft Common Data Model (CDM) provides a common data structure ISV’s, BI Pros and analysts can collaborate 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endParaRPr lang="en-US"/>
          </a:p>
        </p:txBody>
      </p:sp>
      <p:sp>
        <p:nvSpPr>
          <p:cNvPr id="4" name="Header Placeholder 3"/>
          <p:cNvSpPr>
            <a:spLocks noGrp="1"/>
          </p:cNvSpPr>
          <p:nvPr>
            <p:ph type="hdr" sz="quarter" idx="10"/>
          </p:nvPr>
        </p:nvSpPr>
        <p:spPr/>
        <p:txBody>
          <a:bodyPr/>
          <a:lstStyle/>
          <a:p>
            <a:r>
              <a:rPr lang="en-US"/>
              <a:t>Microsoft Data Insights Summit</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2/21/2020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8795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latin typeface="Segoe UI Semibold" charset="0"/>
                <a:ea typeface="Segoe UI Semibold" charset="0"/>
                <a:cs typeface="Segoe UI Semibold" charset="0"/>
              </a:rPr>
              <a:t>How to get answers to business questions about your data?</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85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latin typeface="Segoe UI Semibold" charset="0"/>
                <a:ea typeface="Segoe UI Semibold" charset="0"/>
                <a:cs typeface="Segoe UI Semibold" charset="0"/>
              </a:rPr>
              <a:t>How to get answers to business questions about your data?</a:t>
            </a:r>
          </a:p>
          <a:p>
            <a:endParaRPr lang="en-US"/>
          </a:p>
        </p:txBody>
      </p:sp>
      <p:sp>
        <p:nvSpPr>
          <p:cNvPr id="4" name="Header Placeholder 3"/>
          <p:cNvSpPr>
            <a:spLocks noGrp="1"/>
          </p:cNvSpPr>
          <p:nvPr>
            <p:ph type="hdr" sz="quarter" idx="10"/>
          </p:nvPr>
        </p:nvSpPr>
        <p:spPr/>
        <p:txBody>
          <a:bodyPr/>
          <a:lstStyle/>
          <a:p>
            <a:r>
              <a:rPr lang="en-US"/>
              <a:t>Microsoft Data Insights Summit</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2/21/2020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3679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As customer strive to take advantage of the digital transformation that is occurring in virtually every industry, they need to re-evaluate how they </a:t>
            </a:r>
            <a:r>
              <a:rPr lang="en-US" sz="1200" b="1" kern="1200">
                <a:solidFill>
                  <a:schemeClr val="tx1"/>
                </a:solidFill>
                <a:effectLst/>
                <a:latin typeface="+mn-lt"/>
                <a:ea typeface="+mn-ea"/>
                <a:cs typeface="+mn-cs"/>
              </a:rPr>
              <a:t>engage with their customers/prospects</a:t>
            </a:r>
            <a:r>
              <a:rPr lang="en-US" sz="1200" kern="1200">
                <a:solidFill>
                  <a:schemeClr val="tx1"/>
                </a:solidFill>
                <a:effectLst/>
                <a:latin typeface="+mn-lt"/>
                <a:ea typeface="+mn-ea"/>
                <a:cs typeface="+mn-cs"/>
              </a:rPr>
              <a:t>, how they </a:t>
            </a:r>
            <a:r>
              <a:rPr lang="en-US" sz="1200" b="1" kern="1200">
                <a:solidFill>
                  <a:schemeClr val="tx1"/>
                </a:solidFill>
                <a:effectLst/>
                <a:latin typeface="+mn-lt"/>
                <a:ea typeface="+mn-ea"/>
                <a:cs typeface="+mn-cs"/>
              </a:rPr>
              <a:t>transform their products and operations</a:t>
            </a:r>
            <a:r>
              <a:rPr lang="en-US" sz="1200" kern="1200">
                <a:solidFill>
                  <a:schemeClr val="tx1"/>
                </a:solidFill>
                <a:effectLst/>
                <a:latin typeface="+mn-lt"/>
                <a:ea typeface="+mn-ea"/>
                <a:cs typeface="+mn-cs"/>
              </a:rPr>
              <a:t>, and how they </a:t>
            </a:r>
            <a:r>
              <a:rPr lang="en-US" sz="1200" b="1" kern="1200">
                <a:solidFill>
                  <a:schemeClr val="tx1"/>
                </a:solidFill>
                <a:effectLst/>
                <a:latin typeface="+mn-lt"/>
                <a:ea typeface="+mn-ea"/>
                <a:cs typeface="+mn-cs"/>
              </a:rPr>
              <a:t>empower and understand their employees</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today’s world, doing each of these things is more and more reliant upon data…</a:t>
            </a:r>
            <a:r>
              <a:rPr lang="en-US" sz="1200" b="1" kern="1200">
                <a:solidFill>
                  <a:schemeClr val="tx1"/>
                </a:solidFill>
                <a:effectLst/>
                <a:latin typeface="+mn-lt"/>
                <a:ea typeface="+mn-ea"/>
                <a:cs typeface="+mn-cs"/>
              </a:rPr>
              <a:t>traditionally</a:t>
            </a:r>
            <a:r>
              <a:rPr lang="en-US" sz="1200" kern="1200">
                <a:solidFill>
                  <a:schemeClr val="tx1"/>
                </a:solidFill>
                <a:effectLst/>
                <a:latin typeface="+mn-lt"/>
                <a:ea typeface="+mn-ea"/>
                <a:cs typeface="+mn-cs"/>
              </a:rPr>
              <a:t>, everything you knew about your customers and prospects was available in your business application systems and in the heads of employees. You learned almost everything about your products BEFORE they left your warehouse. Employees used technology more to enter data than to learn from it.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the data-driven world we live in </a:t>
            </a:r>
            <a:r>
              <a:rPr lang="en-US" sz="1200" b="1" kern="1200">
                <a:solidFill>
                  <a:schemeClr val="tx1"/>
                </a:solidFill>
                <a:effectLst/>
                <a:latin typeface="+mn-lt"/>
                <a:ea typeface="+mn-ea"/>
                <a:cs typeface="+mn-cs"/>
              </a:rPr>
              <a:t>today, leveraging intelligent insights from data across customers, products, and employees is critical </a:t>
            </a:r>
            <a:r>
              <a:rPr lang="en-US" sz="1200" kern="1200">
                <a:solidFill>
                  <a:schemeClr val="tx1"/>
                </a:solidFill>
                <a:effectLst/>
                <a:latin typeface="+mn-lt"/>
                <a:ea typeface="+mn-ea"/>
                <a:cs typeface="+mn-cs"/>
              </a:rPr>
              <a:t>to be able to stay competitive and keep up with or lead digital transformation in any industry. And this isn’t just a customer’s typical business application data – it’s also about augmenting the customer’s data with additional data (e.g. search, employee behavioral data, sentiment data, benchmark data, etc..) – and applying the right intelligence to drive meaningful insights.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Let’s take a look at how this might help businesses(next slide – top of mind)</a:t>
            </a:r>
          </a:p>
          <a:p>
            <a:r>
              <a:rPr lang="en-US" sz="1200" kern="1200">
                <a:solidFill>
                  <a:schemeClr val="tx1"/>
                </a:solidFill>
                <a:effectLst/>
                <a:latin typeface="+mn-lt"/>
                <a:ea typeface="+mn-ea"/>
                <a:cs typeface="+mn-cs"/>
              </a:rPr>
              <a:t> </a:t>
            </a:r>
          </a:p>
          <a:p>
            <a:pPr marL="0" indent="0">
              <a:buFont typeface="Arial" panose="020B0604020202020204" pitchFamily="34" charset="0"/>
              <a:buNone/>
            </a:pPr>
            <a:r>
              <a:rPr lang="en-US" sz="1200" kern="1200">
                <a:solidFill>
                  <a:schemeClr val="tx1"/>
                </a:solidFill>
                <a:effectLst/>
                <a:latin typeface="Segoe UI Light" pitchFamily="34" charset="0"/>
                <a:ea typeface="+mn-ea"/>
                <a:cs typeface="+mn-cs"/>
              </a:rPr>
              <a:t>_______________________________</a:t>
            </a:r>
          </a:p>
          <a:p>
            <a:pPr marL="0" indent="0">
              <a:buFont typeface="Arial" panose="020B0604020202020204" pitchFamily="34" charset="0"/>
              <a:buNone/>
            </a:pPr>
            <a:r>
              <a:rPr lang="en-US" sz="1200" kern="1200">
                <a:solidFill>
                  <a:schemeClr val="tx1"/>
                </a:solidFill>
                <a:effectLst/>
                <a:latin typeface="Segoe UI Light" pitchFamily="34" charset="0"/>
                <a:ea typeface="+mn-ea"/>
                <a:cs typeface="+mn-cs"/>
              </a:rPr>
              <a:t>ORIGINAL TALKING POINTS: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The lower left-hand side customers. If you think about -- and this is sort of traditionally the domain of CRM, customer engagement. If you think about CRM traditionally, it was a system largely about the "known knowns." You know, you were in my CRM system if I knew your name, maybe had some contact information.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But, increasingly, our customers -- or even our prospects before they are customers -- are showing up to us in anonymous form first. They're a profile on the other side of a Web session, some random Twitter handle tweeting about my brand, and they're coming at me from all of these various channels that are digitally delivered. And that allows our customers, and in many ways mandates that our customers think differently about how they engage their customers. Collecting all of this information from these various sources, even prior to knowing who this individual is or being able to identify them, and being able to sort of take them on a journey intelligently based on these learnings. That's a fundamental change in the way that we're engaging our customers.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On the right-hand side at the bottom, products. I would argue this is the traditional ERP environment, where traditionally ERP was about collecting supply chain, manufacturing some products, warehousing them, shipping them out, hopefully getting paid. But once the product left the loading docks, hit the truck, it was gone.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Today, that is increasingly not the case. When I ship a product to a customer, that product is often connected back. It's sending lots of telemetry, and it's allowing me to rethink fundamentally the nature of the products and services. And it has huge implications for what's possible.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Think about manufacturing defects or quality, being able to assess your posture as a result of real data for real customer use.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Watching the use of consumables, doing a better job of planning inventory. Predicting when a piece of capital equipment is going to fail, and then proactively managing it, versus allowing the customer to get into a situation of dissatisfaction. Again, fundamental reimagination of what's possible on the product side. </a:t>
            </a:r>
          </a:p>
          <a:p>
            <a:pPr marL="17145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And these two things are inextricably linked. And I'm learning something about my customers I never could if I can observe their use of my products and services, I can feed that right back into the customer engagement cycle. I can recommend new products and services.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So this sort of interconnected set of business processes is brand new, powered by data, artificial intelligence, and as we'll talk, delivered through Dynamics 365. </a:t>
            </a:r>
          </a:p>
          <a:p>
            <a:pPr marL="17145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But this last loop is the people loop. When you think about the kinds of people that we need in our organization that can operate in this digitally transformed environment, the kind of tools that you need to allow them to create, collaborate, communicate, and to do that connected with the business processes that transformed, and to do it with data. Again, fundamental change I how we find these people, convince them to join our organization, provide them with tools that they need in order to connect with customers and connect with products. This opportunity is real, and it is what's driving all the growth.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3449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04111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843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28E6-AE20-4E63-9EEF-F47C750B3AF6}"/>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E164724-CF49-47A1-96B0-A46CD2BEC1BF}"/>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FB84E2-7226-4025-8795-B4FEEDD5D839}"/>
              </a:ext>
            </a:extLst>
          </p:cNvPr>
          <p:cNvSpPr>
            <a:spLocks noGrp="1"/>
          </p:cNvSpPr>
          <p:nvPr>
            <p:ph type="dt" sz="half" idx="10"/>
          </p:nvPr>
        </p:nvSpPr>
        <p:spPr/>
        <p:txBody>
          <a:bodyPr/>
          <a:lstStyle/>
          <a:p>
            <a:fld id="{C08FB16A-A84F-424D-9E4E-D4C02D855CC8}" type="datetimeFigureOut">
              <a:rPr lang="en-US" smtClean="0"/>
              <a:t>2/21/2020</a:t>
            </a:fld>
            <a:endParaRPr lang="en-US"/>
          </a:p>
        </p:txBody>
      </p:sp>
      <p:sp>
        <p:nvSpPr>
          <p:cNvPr id="5" name="Footer Placeholder 4">
            <a:extLst>
              <a:ext uri="{FF2B5EF4-FFF2-40B4-BE49-F238E27FC236}">
                <a16:creationId xmlns:a16="http://schemas.microsoft.com/office/drawing/2014/main" id="{34A5587D-DBDB-4AD9-A07E-AF93FFBCA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B3C17-E45F-4F95-BC92-F03E748E6F22}"/>
              </a:ext>
            </a:extLst>
          </p:cNvPr>
          <p:cNvSpPr>
            <a:spLocks noGrp="1"/>
          </p:cNvSpPr>
          <p:nvPr>
            <p:ph type="sldNum" sz="quarter" idx="12"/>
          </p:nvPr>
        </p:nvSpPr>
        <p:spPr/>
        <p:txBody>
          <a:bodyPr/>
          <a:lstStyle/>
          <a:p>
            <a:fld id="{A22A0171-7DFF-4EF4-8118-3C1FF8D48132}" type="slidenum">
              <a:rPr lang="en-US" smtClean="0"/>
              <a:t>‹#›</a:t>
            </a:fld>
            <a:endParaRPr lang="en-US"/>
          </a:p>
        </p:txBody>
      </p:sp>
    </p:spTree>
    <p:extLst>
      <p:ext uri="{BB962C8B-B14F-4D97-AF65-F5344CB8AC3E}">
        <p14:creationId xmlns:p14="http://schemas.microsoft.com/office/powerpoint/2010/main" val="1877763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28615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800" b="0" kern="1200" cap="none" spc="-99"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742160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80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3068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171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3755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570" y="-7781"/>
            <a:ext cx="12251139" cy="6873565"/>
          </a:xfrm>
          <a:prstGeom prst="rect">
            <a:avLst/>
          </a:prstGeom>
        </p:spPr>
      </p:pic>
      <p:pic>
        <p:nvPicPr>
          <p:cNvPr id="10"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
        <p:nvSpPr>
          <p:cNvPr id="4" name="Rectangle 3"/>
          <p:cNvSpPr/>
          <p:nvPr userDrawn="1"/>
        </p:nvSpPr>
        <p:spPr bwMode="auto">
          <a:xfrm>
            <a:off x="269302" y="2077813"/>
            <a:ext cx="627497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9"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1" cy="656077"/>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33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636762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81370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1"/>
          </p:nvPr>
        </p:nvSpPr>
        <p:spPr>
          <a:xfrm>
            <a:off x="269239" y="1206214"/>
            <a:ext cx="9038950"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20121001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8.emf"/><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2.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image" Target="../media/image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29" r:id="rId19"/>
    <p:sldLayoutId id="2147484732" r:id="rId20"/>
    <p:sldLayoutId id="2147484733" r:id="rId21"/>
    <p:sldLayoutId id="2147484735"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26326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143895900"/>
      </p:ext>
    </p:extLst>
  </p:cSld>
  <p:clrMap bg1="lt1" tx1="dk1" bg2="lt2" tx2="dk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Lst>
  <p:transition>
    <p:fade/>
  </p:transition>
  <p:txStyles>
    <p:titleStyle>
      <a:lvl1pPr algn="l" defTabSz="914344"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8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7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6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55"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32858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3868473189"/>
      </p:ext>
    </p:extLst>
  </p:cSld>
  <p:clrMap bg1="lt1" tx1="dk1" bg2="lt2" tx2="dk2" accent1="accent1" accent2="accent2" accent3="accent3" accent4="accent4" accent5="accent5" accent6="accent6" hlink="hlink" folHlink="folHlink"/>
  <p:sldLayoutIdLst>
    <p:sldLayoutId id="2147484743" r:id="rId1"/>
    <p:sldLayoutId id="2147484744" r:id="rId2"/>
  </p:sldLayoutIdLst>
  <p:transition>
    <p:fade/>
  </p:transition>
  <p:hf hdr="0" ftr="0" dt="0"/>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8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7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6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55"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9815625"/>
      </p:ext>
    </p:extLst>
  </p:cSld>
  <p:clrMap bg1="lt1" tx1="dk1" bg2="lt2" tx2="dk2" accent1="accent1" accent2="accent2" accent3="accent3" accent4="accent4" accent5="accent5" accent6="accent6" hlink="hlink" folHlink="folHlink"/>
  <p:sldLayoutIdLst>
    <p:sldLayoutId id="2147484746" r:id="rId1"/>
    <p:sldLayoutId id="2147484747"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emf"/></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0.png"/><Relationship Id="rId7" Type="http://schemas.openxmlformats.org/officeDocument/2006/relationships/image" Target="../media/image24.png"/><Relationship Id="rId12"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4.png"/><Relationship Id="rId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31.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slideLayout" Target="../slideLayouts/slideLayout19.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power-bi/" TargetMode="External"/><Relationship Id="rId7" Type="http://schemas.openxmlformats.org/officeDocument/2006/relationships/hyperlink" Target="https://powerbi.microsoft.com/en-us/blog/" TargetMode="External"/><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openxmlformats.org/officeDocument/2006/relationships/hyperlink" Target="https://docs.microsoft.com/en-us/power-bi/whitepapers" TargetMode="External"/><Relationship Id="rId5" Type="http://schemas.openxmlformats.org/officeDocument/2006/relationships/hyperlink" Target="https://docs.microsoft.com/en-us/power-bi/webinars" TargetMode="External"/><Relationship Id="rId4" Type="http://schemas.openxmlformats.org/officeDocument/2006/relationships/hyperlink" Target="https://docs.microsoft.com/en-us/power-bi/guided-learni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Power BI dataflows</a:t>
            </a:r>
            <a:br>
              <a:rPr lang="en-US" sz="2000" dirty="0"/>
            </a:br>
            <a:r>
              <a:rPr lang="en-US" sz="3600" dirty="0"/>
              <a:t>Technical overview</a:t>
            </a:r>
            <a:endParaRPr lang="en-US" sz="7200" dirty="0"/>
          </a:p>
        </p:txBody>
      </p:sp>
      <p:sp>
        <p:nvSpPr>
          <p:cNvPr id="7" name="Text Placeholder 6"/>
          <p:cNvSpPr>
            <a:spLocks noGrp="1"/>
          </p:cNvSpPr>
          <p:nvPr>
            <p:ph type="body" sz="quarter" idx="14"/>
          </p:nvPr>
        </p:nvSpPr>
        <p:spPr>
          <a:xfrm>
            <a:off x="267683" y="4608734"/>
            <a:ext cx="6276531" cy="1090555"/>
          </a:xfrm>
        </p:spPr>
        <p:txBody>
          <a:bodyPr/>
          <a:lstStyle/>
          <a:p>
            <a:r>
              <a:rPr lang="en-US" dirty="0"/>
              <a:t>Speaker Name</a:t>
            </a:r>
          </a:p>
          <a:p>
            <a:r>
              <a:rPr lang="en-US" dirty="0"/>
              <a:t>Title</a:t>
            </a:r>
          </a:p>
        </p:txBody>
      </p:sp>
    </p:spTree>
    <p:extLst>
      <p:ext uri="{BB962C8B-B14F-4D97-AF65-F5344CB8AC3E}">
        <p14:creationId xmlns:p14="http://schemas.microsoft.com/office/powerpoint/2010/main" val="423707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53E0A9A-B92D-1B43-BDFB-99EDA1670D22}"/>
              </a:ext>
            </a:extLst>
          </p:cNvPr>
          <p:cNvSpPr/>
          <p:nvPr/>
        </p:nvSpPr>
        <p:spPr bwMode="auto">
          <a:xfrm>
            <a:off x="4298849" y="2319701"/>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fr-FR" sz="2400">
                <a:solidFill>
                  <a:srgbClr val="FFFFFF"/>
                </a:solidFill>
                <a:latin typeface="Segoe UI Light" panose="020B0502040204020203" pitchFamily="34" charset="0"/>
                <a:cs typeface="Segoe UI Light" panose="020B0502040204020203" pitchFamily="34" charset="0"/>
              </a:rPr>
              <a:t>Datasets </a:t>
            </a:r>
          </a:p>
          <a:p>
            <a:pPr algn="ctr"/>
            <a:r>
              <a:rPr lang="fr-FR" sz="2400">
                <a:solidFill>
                  <a:srgbClr val="FFFFFF"/>
                </a:solidFill>
                <a:latin typeface="Segoe UI Light" panose="020B0502040204020203" pitchFamily="34" charset="0"/>
                <a:cs typeface="Segoe UI Light" panose="020B0502040204020203" pitchFamily="34" charset="0"/>
              </a:rPr>
              <a:t>BI models</a:t>
            </a:r>
            <a:endParaRPr lang="en-US" sz="2400">
              <a:solidFill>
                <a:srgbClr val="FFFFFF"/>
              </a:solidFill>
              <a:latin typeface="Segoe UI Light" panose="020B0502040204020203"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id="{9DBF3FCC-B65F-BB40-B36F-E9AF40377714}"/>
              </a:ext>
            </a:extLst>
          </p:cNvPr>
          <p:cNvSpPr/>
          <p:nvPr/>
        </p:nvSpPr>
        <p:spPr bwMode="auto">
          <a:xfrm>
            <a:off x="4298849" y="5775080"/>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rgbClr val="FFFFFF"/>
                </a:solidFill>
                <a:latin typeface="Segoe UI Light" panose="020B0502040204020203" pitchFamily="34" charset="0"/>
                <a:cs typeface="Segoe UI Light" panose="020B0502040204020203" pitchFamily="34" charset="0"/>
              </a:rPr>
              <a:t>Gateways and connectors</a:t>
            </a:r>
          </a:p>
        </p:txBody>
      </p:sp>
      <p:sp>
        <p:nvSpPr>
          <p:cNvPr id="13" name="Rectangle 12">
            <a:extLst>
              <a:ext uri="{FF2B5EF4-FFF2-40B4-BE49-F238E27FC236}">
                <a16:creationId xmlns:a16="http://schemas.microsoft.com/office/drawing/2014/main" id="{9E5F00A0-BAE1-FA4F-884E-994CD7F6B6F9}"/>
              </a:ext>
            </a:extLst>
          </p:cNvPr>
          <p:cNvSpPr/>
          <p:nvPr/>
        </p:nvSpPr>
        <p:spPr bwMode="auto">
          <a:xfrm>
            <a:off x="4298849" y="1167908"/>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rgbClr val="FFFFFF"/>
                </a:solidFill>
                <a:latin typeface="Segoe UI Light" panose="020B0502040204020203" pitchFamily="34" charset="0"/>
                <a:cs typeface="Segoe UI Light" panose="020B0502040204020203" pitchFamily="34" charset="0"/>
              </a:rPr>
              <a:t>Reports &amp; dashboards Visualizations</a:t>
            </a:r>
          </a:p>
        </p:txBody>
      </p:sp>
      <p:sp>
        <p:nvSpPr>
          <p:cNvPr id="17" name="Rectangle 16">
            <a:extLst>
              <a:ext uri="{FF2B5EF4-FFF2-40B4-BE49-F238E27FC236}">
                <a16:creationId xmlns:a16="http://schemas.microsoft.com/office/drawing/2014/main" id="{47413729-5B05-E648-A774-AEFFECABDFFB}"/>
              </a:ext>
            </a:extLst>
          </p:cNvPr>
          <p:cNvSpPr/>
          <p:nvPr/>
        </p:nvSpPr>
        <p:spPr bwMode="auto">
          <a:xfrm>
            <a:off x="4298849" y="3471494"/>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fr-FR" sz="2400">
                <a:solidFill>
                  <a:srgbClr val="FFFFFF"/>
                </a:solidFill>
                <a:latin typeface="Segoe UI Light" panose="020B0502040204020203" pitchFamily="34" charset="0"/>
                <a:cs typeface="Segoe UI Light" panose="020B0502040204020203" pitchFamily="34" charset="0"/>
              </a:rPr>
              <a:t>Dataflows</a:t>
            </a:r>
          </a:p>
          <a:p>
            <a:pPr algn="ctr"/>
            <a:r>
              <a:rPr lang="fr-FR" sz="2400">
                <a:solidFill>
                  <a:srgbClr val="FFFFFF"/>
                </a:solidFill>
                <a:latin typeface="Segoe UI Light" panose="020B0502040204020203" pitchFamily="34" charset="0"/>
                <a:cs typeface="Segoe UI Light" panose="020B0502040204020203" pitchFamily="34" charset="0"/>
              </a:rPr>
              <a:t>Data prep</a:t>
            </a:r>
            <a:endParaRPr lang="en-US" sz="2400">
              <a:solidFill>
                <a:srgbClr val="FFFFFF"/>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46848493-2FAA-FE4E-91C2-8FC7881A54FA}"/>
              </a:ext>
            </a:extLst>
          </p:cNvPr>
          <p:cNvSpPr/>
          <p:nvPr/>
        </p:nvSpPr>
        <p:spPr bwMode="auto">
          <a:xfrm>
            <a:off x="4298849" y="4623287"/>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fr-FR" sz="2400">
                <a:solidFill>
                  <a:srgbClr val="FFFFFF"/>
                </a:solidFill>
                <a:latin typeface="Segoe UI Light" panose="020B0502040204020203" pitchFamily="34" charset="0"/>
                <a:cs typeface="Segoe UI Light" panose="020B0502040204020203" pitchFamily="34" charset="0"/>
              </a:rPr>
              <a:t>Storage</a:t>
            </a:r>
            <a:endParaRPr lang="en-US" sz="2400">
              <a:solidFill>
                <a:srgbClr val="FFFFFF"/>
              </a:solidFill>
              <a:latin typeface="Segoe UI Light" panose="020B0502040204020203" pitchFamily="34" charset="0"/>
              <a:cs typeface="Segoe UI Light" panose="020B0502040204020203" pitchFamily="34" charset="0"/>
            </a:endParaRPr>
          </a:p>
          <a:p>
            <a:pPr algn="ctr"/>
            <a:r>
              <a:rPr lang="en-US" sz="2400">
                <a:solidFill>
                  <a:srgbClr val="FFFFFF"/>
                </a:solidFill>
                <a:latin typeface="Segoe UI Light" panose="020B0502040204020203" pitchFamily="34" charset="0"/>
                <a:cs typeface="Segoe UI Light" panose="020B0502040204020203" pitchFamily="34" charset="0"/>
              </a:rPr>
              <a:t>Data  (Azure Data Lake)</a:t>
            </a:r>
            <a:endParaRPr lang="fr-FR" sz="2400">
              <a:solidFill>
                <a:srgbClr val="FFFFFF"/>
              </a:solidFill>
              <a:latin typeface="Segoe UI Light" panose="020B0502040204020203"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FA27FB6F-44DC-4D7B-80BC-785B2E133CC5}"/>
              </a:ext>
            </a:extLst>
          </p:cNvPr>
          <p:cNvSpPr>
            <a:spLocks noGrp="1"/>
          </p:cNvSpPr>
          <p:nvPr>
            <p:ph type="title"/>
          </p:nvPr>
        </p:nvSpPr>
        <p:spPr/>
        <p:txBody>
          <a:bodyPr/>
          <a:lstStyle/>
          <a:p>
            <a:r>
              <a:rPr lang="en-US"/>
              <a:t>Power BI introduces dataflows</a:t>
            </a:r>
          </a:p>
        </p:txBody>
      </p:sp>
    </p:spTree>
    <p:extLst>
      <p:ext uri="{BB962C8B-B14F-4D97-AF65-F5344CB8AC3E}">
        <p14:creationId xmlns:p14="http://schemas.microsoft.com/office/powerpoint/2010/main" val="65432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A4EE99-C7AA-7A45-AF3E-39639868DD50}"/>
              </a:ext>
            </a:extLst>
          </p:cNvPr>
          <p:cNvSpPr/>
          <p:nvPr/>
        </p:nvSpPr>
        <p:spPr bwMode="auto">
          <a:xfrm>
            <a:off x="6205470" y="1363601"/>
            <a:ext cx="5420481" cy="2377440"/>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895922" fontAlgn="base">
              <a:lnSpc>
                <a:spcPct val="90000"/>
              </a:lnSpc>
              <a:spcBef>
                <a:spcPct val="0"/>
              </a:spcBef>
              <a:spcAft>
                <a:spcPct val="0"/>
              </a:spcAft>
            </a:pPr>
            <a:r>
              <a:rPr lang="en-US" sz="2000" b="1">
                <a:solidFill>
                  <a:schemeClr val="tx1"/>
                </a:solidFill>
                <a:cs typeface="Segoe UI Semibold" panose="020B0702040204020203" pitchFamily="34" charset="0"/>
              </a:rPr>
              <a:t>Requires a team of specialists</a:t>
            </a:r>
          </a:p>
          <a:p>
            <a:pPr defTabSz="895922" fontAlgn="base">
              <a:lnSpc>
                <a:spcPct val="90000"/>
              </a:lnSpc>
              <a:spcBef>
                <a:spcPct val="0"/>
              </a:spcBef>
              <a:spcAft>
                <a:spcPct val="0"/>
              </a:spcAft>
            </a:pPr>
            <a:endParaRPr lang="en-US" sz="2000" b="1">
              <a:solidFill>
                <a:schemeClr val="tx1"/>
              </a:solidFill>
              <a:cs typeface="Segoe UI Semibold" panose="020B0702040204020203" pitchFamily="34" charset="0"/>
            </a:endParaRPr>
          </a:p>
          <a:p>
            <a:pPr defTabSz="895922" fontAlgn="base">
              <a:lnSpc>
                <a:spcPct val="90000"/>
              </a:lnSpc>
              <a:spcBef>
                <a:spcPct val="0"/>
              </a:spcBef>
              <a:spcAft>
                <a:spcPct val="0"/>
              </a:spcAft>
            </a:pPr>
            <a:r>
              <a:rPr lang="en-US" sz="2000">
                <a:solidFill>
                  <a:schemeClr val="tx1"/>
                </a:solidFill>
                <a:cs typeface="Segoe UI Semibold" panose="020B0702040204020203" pitchFamily="34" charset="0"/>
              </a:rPr>
              <a:t>Creating E2E BI solutions requires multiple BI tools. This requires specific knowledge of each of the tools and complex integration to build and maintain an E2E BI solution.</a:t>
            </a:r>
          </a:p>
        </p:txBody>
      </p:sp>
      <p:sp>
        <p:nvSpPr>
          <p:cNvPr id="34" name="Rectangle 33">
            <a:extLst>
              <a:ext uri="{FF2B5EF4-FFF2-40B4-BE49-F238E27FC236}">
                <a16:creationId xmlns:a16="http://schemas.microsoft.com/office/drawing/2014/main" id="{1B4879FE-5843-994D-865E-28B8622A8289}"/>
              </a:ext>
            </a:extLst>
          </p:cNvPr>
          <p:cNvSpPr/>
          <p:nvPr/>
        </p:nvSpPr>
        <p:spPr bwMode="auto">
          <a:xfrm>
            <a:off x="352165" y="1363601"/>
            <a:ext cx="5420481" cy="2377440"/>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lvl="0" defTabSz="895922" fontAlgn="base">
              <a:lnSpc>
                <a:spcPct val="90000"/>
              </a:lnSpc>
              <a:spcBef>
                <a:spcPct val="0"/>
              </a:spcBef>
              <a:spcAft>
                <a:spcPct val="0"/>
              </a:spcAft>
              <a:defRPr/>
            </a:pPr>
            <a:r>
              <a:rPr lang="en-US" sz="2000" b="1">
                <a:solidFill>
                  <a:schemeClr val="tx1"/>
                </a:solidFill>
                <a:cs typeface="Segoe UI Semibold" panose="020B0702040204020203" pitchFamily="34" charset="0"/>
              </a:rPr>
              <a:t>Fragmented, incomplete data</a:t>
            </a:r>
            <a:endParaRPr lang="he-IL" sz="2000" b="1">
              <a:solidFill>
                <a:schemeClr val="tx1"/>
              </a:solidFill>
              <a:cs typeface="Segoe UI Semibold" panose="020B0702040204020203" pitchFamily="34" charset="0"/>
            </a:endParaRPr>
          </a:p>
          <a:p>
            <a:pPr lvl="0" defTabSz="895922" fontAlgn="base">
              <a:lnSpc>
                <a:spcPct val="90000"/>
              </a:lnSpc>
              <a:spcBef>
                <a:spcPct val="0"/>
              </a:spcBef>
              <a:spcAft>
                <a:spcPct val="0"/>
              </a:spcAft>
              <a:defRPr/>
            </a:pPr>
            <a:endParaRPr lang="en-US" sz="2000" b="1">
              <a:solidFill>
                <a:schemeClr val="tx1"/>
              </a:solidFill>
              <a:cs typeface="Segoe UI Semibold" panose="020B0702040204020203" pitchFamily="34" charset="0"/>
            </a:endParaRPr>
          </a:p>
          <a:p>
            <a:pPr defTabSz="895922" fontAlgn="base">
              <a:lnSpc>
                <a:spcPct val="90000"/>
              </a:lnSpc>
              <a:spcBef>
                <a:spcPct val="0"/>
              </a:spcBef>
              <a:spcAft>
                <a:spcPct val="0"/>
              </a:spcAft>
              <a:defRPr/>
            </a:pPr>
            <a:r>
              <a:rPr lang="en-US" sz="2000">
                <a:solidFill>
                  <a:schemeClr val="tx1"/>
                </a:solidFill>
                <a:cs typeface="Segoe UI Semibold" panose="020B0702040204020203" pitchFamily="34" charset="0"/>
              </a:rPr>
              <a:t>Pulling together data from traditional and cloud data sources, and figuring out how to enrich it is extremely difficult</a:t>
            </a:r>
            <a:r>
              <a:rPr lang="en-US" sz="2000">
                <a:solidFill>
                  <a:schemeClr val="tx1"/>
                </a:solidFill>
                <a:cs typeface="Segoe UI"/>
              </a:rPr>
              <a:t>.</a:t>
            </a:r>
            <a:endParaRPr lang="en-US" sz="2000" b="1">
              <a:solidFill>
                <a:schemeClr val="tx1"/>
              </a:solidFill>
              <a:cs typeface="Segoe UI Semibold" panose="020B0702040204020203" pitchFamily="34" charset="0"/>
            </a:endParaRPr>
          </a:p>
          <a:p>
            <a:pPr marL="0" algn="r" defTabSz="932472" rtl="1" eaLnBrk="1" fontAlgn="base" latinLnBrk="0" hangingPunct="1">
              <a:spcBef>
                <a:spcPct val="0"/>
              </a:spcBef>
              <a:spcAft>
                <a:spcPct val="0"/>
              </a:spcAft>
            </a:pPr>
            <a:endParaRPr lang="en-US" sz="2000">
              <a:solidFill>
                <a:schemeClr val="tx1"/>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96CB0A4F-BE00-2540-A9B5-9786A2E15930}"/>
              </a:ext>
            </a:extLst>
          </p:cNvPr>
          <p:cNvSpPr/>
          <p:nvPr/>
        </p:nvSpPr>
        <p:spPr bwMode="auto">
          <a:xfrm>
            <a:off x="6202041" y="3991712"/>
            <a:ext cx="5420481" cy="2377440"/>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895922" fontAlgn="base">
              <a:lnSpc>
                <a:spcPct val="90000"/>
              </a:lnSpc>
              <a:spcBef>
                <a:spcPct val="0"/>
              </a:spcBef>
              <a:spcAft>
                <a:spcPct val="0"/>
              </a:spcAft>
            </a:pPr>
            <a:r>
              <a:rPr lang="en-US" sz="2000" b="1">
                <a:solidFill>
                  <a:schemeClr val="tx1"/>
                </a:solidFill>
                <a:cs typeface="Segoe UI Semibold" panose="020B0702040204020203" pitchFamily="34" charset="0"/>
              </a:rPr>
              <a:t>Complex system integration</a:t>
            </a:r>
          </a:p>
          <a:p>
            <a:pPr defTabSz="895922" fontAlgn="base">
              <a:lnSpc>
                <a:spcPct val="90000"/>
              </a:lnSpc>
              <a:spcBef>
                <a:spcPct val="0"/>
              </a:spcBef>
              <a:spcAft>
                <a:spcPct val="0"/>
              </a:spcAft>
            </a:pPr>
            <a:endParaRPr lang="en-US" sz="2000" b="1">
              <a:solidFill>
                <a:schemeClr val="tx1"/>
              </a:solidFill>
              <a:cs typeface="Segoe UI Semibold" panose="020B0702040204020203" pitchFamily="34" charset="0"/>
            </a:endParaRPr>
          </a:p>
          <a:p>
            <a:pPr defTabSz="895922" fontAlgn="base">
              <a:lnSpc>
                <a:spcPct val="90000"/>
              </a:lnSpc>
              <a:spcBef>
                <a:spcPct val="0"/>
              </a:spcBef>
              <a:spcAft>
                <a:spcPct val="0"/>
              </a:spcAft>
            </a:pPr>
            <a:r>
              <a:rPr lang="en-US" sz="2000">
                <a:solidFill>
                  <a:schemeClr val="tx1"/>
                </a:solidFill>
                <a:cs typeface="Segoe UI Semibold" panose="020B0702040204020203" pitchFamily="34" charset="0"/>
              </a:rPr>
              <a:t>Traditional BI solutions span multiple applications and services. Sharing data across systems requires each system to understand the location, structure and meaning of the data.</a:t>
            </a:r>
          </a:p>
        </p:txBody>
      </p:sp>
      <p:sp>
        <p:nvSpPr>
          <p:cNvPr id="42" name="Rectangle 41">
            <a:extLst>
              <a:ext uri="{FF2B5EF4-FFF2-40B4-BE49-F238E27FC236}">
                <a16:creationId xmlns:a16="http://schemas.microsoft.com/office/drawing/2014/main" id="{1F29DC06-5EA6-C649-8C35-912D78BD1B67}"/>
              </a:ext>
            </a:extLst>
          </p:cNvPr>
          <p:cNvSpPr/>
          <p:nvPr/>
        </p:nvSpPr>
        <p:spPr bwMode="auto">
          <a:xfrm>
            <a:off x="352165" y="3991712"/>
            <a:ext cx="5420481" cy="2377440"/>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895922" fontAlgn="base">
              <a:lnSpc>
                <a:spcPct val="90000"/>
              </a:lnSpc>
              <a:spcBef>
                <a:spcPct val="0"/>
              </a:spcBef>
              <a:spcAft>
                <a:spcPct val="0"/>
              </a:spcAft>
            </a:pPr>
            <a:r>
              <a:rPr lang="en-US" sz="2000" b="1">
                <a:solidFill>
                  <a:schemeClr val="tx1"/>
                </a:solidFill>
                <a:cs typeface="Segoe UI Semibold" panose="020B0702040204020203" pitchFamily="34" charset="0"/>
              </a:rPr>
              <a:t>Business data has no structural or semantic consistency </a:t>
            </a:r>
          </a:p>
          <a:p>
            <a:pPr defTabSz="895922" fontAlgn="base">
              <a:lnSpc>
                <a:spcPct val="90000"/>
              </a:lnSpc>
              <a:spcBef>
                <a:spcPct val="0"/>
              </a:spcBef>
              <a:spcAft>
                <a:spcPct val="0"/>
              </a:spcAft>
            </a:pPr>
            <a:endParaRPr lang="en-US" sz="2000" b="1">
              <a:solidFill>
                <a:schemeClr val="tx1"/>
              </a:solidFill>
              <a:cs typeface="Segoe UI Semibold" panose="020B0702040204020203" pitchFamily="34" charset="0"/>
            </a:endParaRPr>
          </a:p>
          <a:p>
            <a:pPr defTabSz="895922" fontAlgn="base">
              <a:lnSpc>
                <a:spcPct val="90000"/>
              </a:lnSpc>
              <a:spcBef>
                <a:spcPct val="0"/>
              </a:spcBef>
              <a:spcAft>
                <a:spcPct val="0"/>
              </a:spcAft>
            </a:pPr>
            <a:r>
              <a:rPr lang="en-US" sz="2000">
                <a:solidFill>
                  <a:schemeClr val="tx1"/>
                </a:solidFill>
                <a:cs typeface="Segoe UI Semibold" panose="020B0702040204020203" pitchFamily="34" charset="0"/>
              </a:rPr>
              <a:t>Different applications, departments, and analysts define data in different ways, which makes data exploration, and reuse of data and apps extremely challenging.</a:t>
            </a:r>
          </a:p>
        </p:txBody>
      </p:sp>
      <p:sp>
        <p:nvSpPr>
          <p:cNvPr id="4" name="Title 3">
            <a:extLst>
              <a:ext uri="{FF2B5EF4-FFF2-40B4-BE49-F238E27FC236}">
                <a16:creationId xmlns:a16="http://schemas.microsoft.com/office/drawing/2014/main" id="{579BCF57-BD35-47AC-A87B-4EBD7581F414}"/>
              </a:ext>
            </a:extLst>
          </p:cNvPr>
          <p:cNvSpPr>
            <a:spLocks noGrp="1"/>
          </p:cNvSpPr>
          <p:nvPr>
            <p:ph type="title"/>
          </p:nvPr>
        </p:nvSpPr>
        <p:spPr/>
        <p:txBody>
          <a:bodyPr/>
          <a:lstStyle/>
          <a:p>
            <a:r>
              <a:rPr lang="en-US"/>
              <a:t>Modern BI challenges</a:t>
            </a:r>
          </a:p>
        </p:txBody>
      </p:sp>
      <p:grpSp>
        <p:nvGrpSpPr>
          <p:cNvPr id="7" name="Group 6">
            <a:extLst>
              <a:ext uri="{FF2B5EF4-FFF2-40B4-BE49-F238E27FC236}">
                <a16:creationId xmlns:a16="http://schemas.microsoft.com/office/drawing/2014/main" id="{6E39F483-37B0-407F-B00F-87FC1C30FB20}"/>
              </a:ext>
            </a:extLst>
          </p:cNvPr>
          <p:cNvGrpSpPr/>
          <p:nvPr/>
        </p:nvGrpSpPr>
        <p:grpSpPr>
          <a:xfrm>
            <a:off x="5418815" y="1011198"/>
            <a:ext cx="570243" cy="570243"/>
            <a:chOff x="7719712" y="736575"/>
            <a:chExt cx="570243" cy="570243"/>
          </a:xfrm>
        </p:grpSpPr>
        <p:sp>
          <p:nvSpPr>
            <p:cNvPr id="8" name="Oval 7">
              <a:extLst>
                <a:ext uri="{FF2B5EF4-FFF2-40B4-BE49-F238E27FC236}">
                  <a16:creationId xmlns:a16="http://schemas.microsoft.com/office/drawing/2014/main" id="{4D697739-CA1D-46AF-BD21-F8610640B580}"/>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Checkmark">
              <a:extLst>
                <a:ext uri="{FF2B5EF4-FFF2-40B4-BE49-F238E27FC236}">
                  <a16:creationId xmlns:a16="http://schemas.microsoft.com/office/drawing/2014/main" id="{C2D3D423-B52B-4CFB-824C-047E35E567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grpSp>
        <p:nvGrpSpPr>
          <p:cNvPr id="11" name="Group 10">
            <a:extLst>
              <a:ext uri="{FF2B5EF4-FFF2-40B4-BE49-F238E27FC236}">
                <a16:creationId xmlns:a16="http://schemas.microsoft.com/office/drawing/2014/main" id="{60576664-C849-4543-B1D2-C996DAD579DA}"/>
              </a:ext>
            </a:extLst>
          </p:cNvPr>
          <p:cNvGrpSpPr/>
          <p:nvPr/>
        </p:nvGrpSpPr>
        <p:grpSpPr>
          <a:xfrm>
            <a:off x="11269592" y="1078479"/>
            <a:ext cx="570243" cy="570243"/>
            <a:chOff x="7719712" y="736575"/>
            <a:chExt cx="570243" cy="570243"/>
          </a:xfrm>
        </p:grpSpPr>
        <p:sp>
          <p:nvSpPr>
            <p:cNvPr id="12" name="Oval 11">
              <a:extLst>
                <a:ext uri="{FF2B5EF4-FFF2-40B4-BE49-F238E27FC236}">
                  <a16:creationId xmlns:a16="http://schemas.microsoft.com/office/drawing/2014/main" id="{612939B4-643E-463C-9688-F99441980BD9}"/>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Checkmark">
              <a:extLst>
                <a:ext uri="{FF2B5EF4-FFF2-40B4-BE49-F238E27FC236}">
                  <a16:creationId xmlns:a16="http://schemas.microsoft.com/office/drawing/2014/main" id="{48B52180-DC4B-4AD9-9EDF-7F3AB7B0A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grpSp>
        <p:nvGrpSpPr>
          <p:cNvPr id="14" name="Group 13">
            <a:extLst>
              <a:ext uri="{FF2B5EF4-FFF2-40B4-BE49-F238E27FC236}">
                <a16:creationId xmlns:a16="http://schemas.microsoft.com/office/drawing/2014/main" id="{49D2D5CB-0BEC-4245-A0D6-2EE75A478051}"/>
              </a:ext>
            </a:extLst>
          </p:cNvPr>
          <p:cNvGrpSpPr/>
          <p:nvPr/>
        </p:nvGrpSpPr>
        <p:grpSpPr>
          <a:xfrm>
            <a:off x="5487524" y="3808322"/>
            <a:ext cx="570243" cy="570243"/>
            <a:chOff x="7719712" y="736575"/>
            <a:chExt cx="570243" cy="570243"/>
          </a:xfrm>
        </p:grpSpPr>
        <p:sp>
          <p:nvSpPr>
            <p:cNvPr id="15" name="Oval 14">
              <a:extLst>
                <a:ext uri="{FF2B5EF4-FFF2-40B4-BE49-F238E27FC236}">
                  <a16:creationId xmlns:a16="http://schemas.microsoft.com/office/drawing/2014/main" id="{2C56BF41-77FB-4FE5-B1BD-0BC589F32D26}"/>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Checkmark">
              <a:extLst>
                <a:ext uri="{FF2B5EF4-FFF2-40B4-BE49-F238E27FC236}">
                  <a16:creationId xmlns:a16="http://schemas.microsoft.com/office/drawing/2014/main" id="{F356118A-84BD-430A-ABDF-98C0DDF869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grpSp>
        <p:nvGrpSpPr>
          <p:cNvPr id="17" name="Group 16">
            <a:extLst>
              <a:ext uri="{FF2B5EF4-FFF2-40B4-BE49-F238E27FC236}">
                <a16:creationId xmlns:a16="http://schemas.microsoft.com/office/drawing/2014/main" id="{93E0882E-CBBB-4371-A631-6AD0D202DA71}"/>
              </a:ext>
            </a:extLst>
          </p:cNvPr>
          <p:cNvGrpSpPr/>
          <p:nvPr/>
        </p:nvGrpSpPr>
        <p:grpSpPr>
          <a:xfrm>
            <a:off x="11269592" y="3767574"/>
            <a:ext cx="570243" cy="570243"/>
            <a:chOff x="7719712" y="736575"/>
            <a:chExt cx="570243" cy="570243"/>
          </a:xfrm>
        </p:grpSpPr>
        <p:sp>
          <p:nvSpPr>
            <p:cNvPr id="18" name="Oval 17">
              <a:extLst>
                <a:ext uri="{FF2B5EF4-FFF2-40B4-BE49-F238E27FC236}">
                  <a16:creationId xmlns:a16="http://schemas.microsoft.com/office/drawing/2014/main" id="{56085109-A4E2-4196-A40B-66E9B39E8F5D}"/>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Checkmark">
              <a:extLst>
                <a:ext uri="{FF2B5EF4-FFF2-40B4-BE49-F238E27FC236}">
                  <a16:creationId xmlns:a16="http://schemas.microsoft.com/office/drawing/2014/main" id="{5C2AB678-4CAA-44C7-B642-B501BEA612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spTree>
    <p:extLst>
      <p:ext uri="{BB962C8B-B14F-4D97-AF65-F5344CB8AC3E}">
        <p14:creationId xmlns:p14="http://schemas.microsoft.com/office/powerpoint/2010/main" val="3581237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1">
            <a:extLst>
              <a:ext uri="{FF2B5EF4-FFF2-40B4-BE49-F238E27FC236}">
                <a16:creationId xmlns:a16="http://schemas.microsoft.com/office/drawing/2014/main" id="{BE0D913D-CB8D-4CE0-A40B-58F3F1FEDAF3}"/>
              </a:ext>
            </a:extLst>
          </p:cNvPr>
          <p:cNvSpPr/>
          <p:nvPr/>
        </p:nvSpPr>
        <p:spPr>
          <a:xfrm>
            <a:off x="900809" y="838955"/>
            <a:ext cx="4305948" cy="1434226"/>
          </a:xfrm>
          <a:prstGeom prst="roundRect">
            <a:avLst>
              <a:gd name="adj" fmla="val 5913"/>
            </a:avLst>
          </a:prstGeom>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bg1"/>
                </a:solidFill>
                <a:latin typeface="Calibri"/>
              </a:rPr>
              <a:t>CDS for Apps</a:t>
            </a:r>
          </a:p>
        </p:txBody>
      </p:sp>
      <p:sp>
        <p:nvSpPr>
          <p:cNvPr id="11" name="Rounded Rectangle 1">
            <a:extLst>
              <a:ext uri="{FF2B5EF4-FFF2-40B4-BE49-F238E27FC236}">
                <a16:creationId xmlns:a16="http://schemas.microsoft.com/office/drawing/2014/main" id="{B526F41D-11ED-4FC6-8A72-53FE6471FA00}"/>
              </a:ext>
            </a:extLst>
          </p:cNvPr>
          <p:cNvSpPr/>
          <p:nvPr/>
        </p:nvSpPr>
        <p:spPr>
          <a:xfrm>
            <a:off x="6830124" y="831207"/>
            <a:ext cx="4461066" cy="1434226"/>
          </a:xfrm>
          <a:prstGeom prst="roundRect">
            <a:avLst>
              <a:gd name="adj" fmla="val 5913"/>
            </a:avLst>
          </a:prstGeom>
          <a:solidFill>
            <a:srgbClr val="F2C81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tx1">
                    <a:lumMod val="75000"/>
                    <a:lumOff val="25000"/>
                  </a:schemeClr>
                </a:solidFill>
                <a:latin typeface="Calibri"/>
              </a:rPr>
              <a:t>Power BI</a:t>
            </a:r>
          </a:p>
        </p:txBody>
      </p:sp>
      <p:grpSp>
        <p:nvGrpSpPr>
          <p:cNvPr id="5" name="Group 4">
            <a:extLst>
              <a:ext uri="{FF2B5EF4-FFF2-40B4-BE49-F238E27FC236}">
                <a16:creationId xmlns:a16="http://schemas.microsoft.com/office/drawing/2014/main" id="{E04DCD54-7434-4CF5-9893-7AEF39292C7B}"/>
              </a:ext>
            </a:extLst>
          </p:cNvPr>
          <p:cNvGrpSpPr/>
          <p:nvPr/>
        </p:nvGrpSpPr>
        <p:grpSpPr>
          <a:xfrm>
            <a:off x="894223" y="4937660"/>
            <a:ext cx="10396967" cy="1788211"/>
            <a:chOff x="890930" y="1259276"/>
            <a:chExt cx="10396967" cy="1788211"/>
          </a:xfrm>
        </p:grpSpPr>
        <p:pic>
          <p:nvPicPr>
            <p:cNvPr id="3" name="Picture 2"/>
            <p:cNvPicPr>
              <a:picLocks noChangeAspect="1"/>
            </p:cNvPicPr>
            <p:nvPr/>
          </p:nvPicPr>
          <p:blipFill>
            <a:blip r:embed="rId3"/>
            <a:stretch>
              <a:fillRect/>
            </a:stretch>
          </p:blipFill>
          <p:spPr>
            <a:xfrm>
              <a:off x="897516" y="2350534"/>
              <a:ext cx="10390381" cy="696953"/>
            </a:xfrm>
            <a:prstGeom prst="rect">
              <a:avLst/>
            </a:prstGeom>
            <a:solidFill>
              <a:srgbClr val="00B7C3">
                <a:alpha val="50000"/>
              </a:srgbClr>
            </a:solidFill>
            <a:ln w="12700" cap="flat" cmpd="sng" algn="ctr">
              <a:solidFill>
                <a:srgbClr val="00B7C3"/>
              </a:solidFill>
              <a:prstDash val="solid"/>
              <a:round/>
              <a:headEnd type="none" w="med" len="med"/>
              <a:tailEnd type="none" w="med" len="med"/>
            </a:ln>
            <a:effectLst>
              <a:outerShdw blurRad="50800" dist="38100" dir="2700000" algn="tl" rotWithShape="0">
                <a:prstClr val="black">
                  <a:alpha val="40000"/>
                </a:prstClr>
              </a:outerShdw>
            </a:effectLst>
          </p:spPr>
        </p:pic>
        <p:sp>
          <p:nvSpPr>
            <p:cNvPr id="38" name="Rectangle 37"/>
            <p:cNvSpPr/>
            <p:nvPr/>
          </p:nvSpPr>
          <p:spPr>
            <a:xfrm>
              <a:off x="890930" y="1259276"/>
              <a:ext cx="10396967" cy="1054844"/>
            </a:xfrm>
            <a:prstGeom prst="rect">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bg1"/>
                  </a:solidFill>
                </a:rPr>
                <a:t>Data Integration</a:t>
              </a:r>
            </a:p>
            <a:p>
              <a:pPr algn="ctr"/>
              <a:r>
                <a:rPr lang="en-US">
                  <a:solidFill>
                    <a:schemeClr val="bg1"/>
                  </a:solidFill>
                </a:rPr>
                <a:t>Common Data Model</a:t>
              </a:r>
            </a:p>
            <a:p>
              <a:pPr algn="ctr"/>
              <a:endParaRPr lang="en-US">
                <a:solidFill>
                  <a:schemeClr val="bg1"/>
                </a:solidFill>
              </a:endParaRPr>
            </a:p>
          </p:txBody>
        </p:sp>
      </p:grpSp>
      <p:sp>
        <p:nvSpPr>
          <p:cNvPr id="24" name="Down Arrow 38">
            <a:extLst>
              <a:ext uri="{FF2B5EF4-FFF2-40B4-BE49-F238E27FC236}">
                <a16:creationId xmlns:a16="http://schemas.microsoft.com/office/drawing/2014/main" id="{64E7CFF1-F9F8-456E-B83D-A3956B0AA1B1}"/>
              </a:ext>
            </a:extLst>
          </p:cNvPr>
          <p:cNvSpPr/>
          <p:nvPr/>
        </p:nvSpPr>
        <p:spPr>
          <a:xfrm rot="10800000">
            <a:off x="2755742" y="2280114"/>
            <a:ext cx="751200" cy="2646541"/>
          </a:xfrm>
          <a:prstGeom prst="down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1">
            <a:extLst>
              <a:ext uri="{FF2B5EF4-FFF2-40B4-BE49-F238E27FC236}">
                <a16:creationId xmlns:a16="http://schemas.microsoft.com/office/drawing/2014/main" id="{263B8143-6F5C-4F5C-A060-6B8AF592BE8E}"/>
              </a:ext>
            </a:extLst>
          </p:cNvPr>
          <p:cNvSpPr/>
          <p:nvPr/>
        </p:nvSpPr>
        <p:spPr>
          <a:xfrm>
            <a:off x="3887961" y="3214656"/>
            <a:ext cx="4461066" cy="1054845"/>
          </a:xfrm>
          <a:prstGeom prst="roundRect">
            <a:avLst>
              <a:gd name="adj" fmla="val 5913"/>
            </a:avLst>
          </a:prstGeom>
          <a:solidFill>
            <a:srgbClr val="00B7C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tx1">
                    <a:lumMod val="75000"/>
                    <a:lumOff val="25000"/>
                  </a:schemeClr>
                </a:solidFill>
                <a:latin typeface="Calibri"/>
              </a:rPr>
              <a:t>ADLS v2</a:t>
            </a:r>
          </a:p>
        </p:txBody>
      </p:sp>
      <p:sp>
        <p:nvSpPr>
          <p:cNvPr id="7" name="TextBox 6">
            <a:extLst>
              <a:ext uri="{FF2B5EF4-FFF2-40B4-BE49-F238E27FC236}">
                <a16:creationId xmlns:a16="http://schemas.microsoft.com/office/drawing/2014/main" id="{6116716A-779B-4195-9AEC-B21852E1F6F1}"/>
              </a:ext>
            </a:extLst>
          </p:cNvPr>
          <p:cNvSpPr txBox="1"/>
          <p:nvPr/>
        </p:nvSpPr>
        <p:spPr>
          <a:xfrm>
            <a:off x="3968213" y="3807959"/>
            <a:ext cx="1532727" cy="307777"/>
          </a:xfrm>
          <a:prstGeom prst="rect">
            <a:avLst/>
          </a:prstGeom>
          <a:noFill/>
        </p:spPr>
        <p:txBody>
          <a:bodyPr wrap="none" rtlCol="0">
            <a:spAutoFit/>
          </a:bodyPr>
          <a:lstStyle/>
          <a:p>
            <a:r>
              <a:rPr lang="en-US" sz="1400">
                <a:solidFill>
                  <a:schemeClr val="tx1">
                    <a:lumMod val="75000"/>
                    <a:lumOff val="25000"/>
                  </a:schemeClr>
                </a:solidFill>
              </a:rPr>
              <a:t>Enrichment and AI</a:t>
            </a:r>
          </a:p>
        </p:txBody>
      </p:sp>
      <p:pic>
        <p:nvPicPr>
          <p:cNvPr id="18" name="Graphic 17" descr="Refresh">
            <a:extLst>
              <a:ext uri="{FF2B5EF4-FFF2-40B4-BE49-F238E27FC236}">
                <a16:creationId xmlns:a16="http://schemas.microsoft.com/office/drawing/2014/main" id="{C1F7D801-933D-4D13-A1D3-363E2E87B4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6387" y="3587042"/>
            <a:ext cx="731520" cy="731520"/>
          </a:xfrm>
          <a:prstGeom prst="rect">
            <a:avLst/>
          </a:prstGeom>
          <a:effectLst>
            <a:outerShdw blurRad="50800" dist="38100" dir="2700000" algn="tl" rotWithShape="0">
              <a:prstClr val="black">
                <a:alpha val="40000"/>
              </a:prstClr>
            </a:outerShdw>
          </a:effectLst>
        </p:spPr>
      </p:pic>
      <p:sp>
        <p:nvSpPr>
          <p:cNvPr id="39" name="Down Arrow 38">
            <a:extLst>
              <a:ext uri="{FF2B5EF4-FFF2-40B4-BE49-F238E27FC236}">
                <a16:creationId xmlns:a16="http://schemas.microsoft.com/office/drawing/2014/main" id="{5C3FE434-B54A-401E-99DB-3D0FA8EABAAC}"/>
              </a:ext>
            </a:extLst>
          </p:cNvPr>
          <p:cNvSpPr/>
          <p:nvPr/>
        </p:nvSpPr>
        <p:spPr>
          <a:xfrm rot="10800000">
            <a:off x="8685060" y="2258237"/>
            <a:ext cx="751200" cy="2668419"/>
          </a:xfrm>
          <a:prstGeom prst="down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B2C807F-580B-4E13-A7E1-499EE7E2B084}"/>
              </a:ext>
            </a:extLst>
          </p:cNvPr>
          <p:cNvSpPr/>
          <p:nvPr/>
        </p:nvSpPr>
        <p:spPr>
          <a:xfrm rot="5400000" flipH="1">
            <a:off x="5821506" y="4297814"/>
            <a:ext cx="654291" cy="611533"/>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FA3402D4-D1E2-46BE-80FA-233717C17E86}"/>
              </a:ext>
            </a:extLst>
          </p:cNvPr>
          <p:cNvSpPr/>
          <p:nvPr/>
        </p:nvSpPr>
        <p:spPr>
          <a:xfrm rot="5400000" flipH="1">
            <a:off x="7217523" y="1940036"/>
            <a:ext cx="952066" cy="1602859"/>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a:p>
        </p:txBody>
      </p:sp>
      <p:sp>
        <p:nvSpPr>
          <p:cNvPr id="45" name="TextBox 44">
            <a:extLst>
              <a:ext uri="{FF2B5EF4-FFF2-40B4-BE49-F238E27FC236}">
                <a16:creationId xmlns:a16="http://schemas.microsoft.com/office/drawing/2014/main" id="{FDAC722D-79FF-4F7A-9B0E-B603BC53A625}"/>
              </a:ext>
            </a:extLst>
          </p:cNvPr>
          <p:cNvSpPr txBox="1"/>
          <p:nvPr/>
        </p:nvSpPr>
        <p:spPr>
          <a:xfrm>
            <a:off x="7201305" y="2483656"/>
            <a:ext cx="1156087" cy="307777"/>
          </a:xfrm>
          <a:prstGeom prst="rect">
            <a:avLst/>
          </a:prstGeom>
          <a:noFill/>
        </p:spPr>
        <p:txBody>
          <a:bodyPr wrap="square" rtlCol="0">
            <a:spAutoFit/>
          </a:bodyPr>
          <a:lstStyle/>
          <a:p>
            <a:r>
              <a:rPr lang="en-US" sz="1400">
                <a:solidFill>
                  <a:schemeClr val="tx1">
                    <a:lumMod val="75000"/>
                    <a:lumOff val="25000"/>
                  </a:schemeClr>
                </a:solidFill>
              </a:rPr>
              <a:t>Intelligence</a:t>
            </a:r>
          </a:p>
        </p:txBody>
      </p:sp>
      <p:sp>
        <p:nvSpPr>
          <p:cNvPr id="46" name="Arrow: Right 45">
            <a:extLst>
              <a:ext uri="{FF2B5EF4-FFF2-40B4-BE49-F238E27FC236}">
                <a16:creationId xmlns:a16="http://schemas.microsoft.com/office/drawing/2014/main" id="{25F01530-A56E-487D-ABC5-85FC23C87F42}"/>
              </a:ext>
            </a:extLst>
          </p:cNvPr>
          <p:cNvSpPr/>
          <p:nvPr/>
        </p:nvSpPr>
        <p:spPr>
          <a:xfrm rot="5400000" flipH="1">
            <a:off x="4033745" y="1945303"/>
            <a:ext cx="933238" cy="1602859"/>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a:p>
        </p:txBody>
      </p:sp>
      <p:sp>
        <p:nvSpPr>
          <p:cNvPr id="47" name="TextBox 46">
            <a:extLst>
              <a:ext uri="{FF2B5EF4-FFF2-40B4-BE49-F238E27FC236}">
                <a16:creationId xmlns:a16="http://schemas.microsoft.com/office/drawing/2014/main" id="{D2069D7D-DADF-4DEB-B1CB-DCAF65606AFF}"/>
              </a:ext>
            </a:extLst>
          </p:cNvPr>
          <p:cNvSpPr txBox="1"/>
          <p:nvPr/>
        </p:nvSpPr>
        <p:spPr>
          <a:xfrm>
            <a:off x="4008113" y="2479509"/>
            <a:ext cx="1156087" cy="307777"/>
          </a:xfrm>
          <a:prstGeom prst="rect">
            <a:avLst/>
          </a:prstGeom>
          <a:noFill/>
        </p:spPr>
        <p:txBody>
          <a:bodyPr wrap="square" rtlCol="0">
            <a:spAutoFit/>
          </a:bodyPr>
          <a:lstStyle/>
          <a:p>
            <a:r>
              <a:rPr lang="en-US" sz="1400">
                <a:solidFill>
                  <a:schemeClr val="tx1">
                    <a:lumMod val="75000"/>
                    <a:lumOff val="25000"/>
                  </a:schemeClr>
                </a:solidFill>
              </a:rPr>
              <a:t>Integration</a:t>
            </a:r>
          </a:p>
        </p:txBody>
      </p:sp>
      <p:sp>
        <p:nvSpPr>
          <p:cNvPr id="48" name="TextBox 47">
            <a:extLst>
              <a:ext uri="{FF2B5EF4-FFF2-40B4-BE49-F238E27FC236}">
                <a16:creationId xmlns:a16="http://schemas.microsoft.com/office/drawing/2014/main" id="{0714207A-135D-4B18-88B1-BCA998474271}"/>
              </a:ext>
            </a:extLst>
          </p:cNvPr>
          <p:cNvSpPr txBox="1"/>
          <p:nvPr/>
        </p:nvSpPr>
        <p:spPr>
          <a:xfrm>
            <a:off x="900809" y="132129"/>
            <a:ext cx="1854932" cy="651302"/>
          </a:xfrm>
          <a:prstGeom prst="rect">
            <a:avLst/>
          </a:prstGeom>
          <a:solidFill>
            <a:srgbClr val="742774">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Dynamics 365 Apps</a:t>
            </a:r>
          </a:p>
        </p:txBody>
      </p:sp>
      <p:sp>
        <p:nvSpPr>
          <p:cNvPr id="49" name="TextBox 48">
            <a:extLst>
              <a:ext uri="{FF2B5EF4-FFF2-40B4-BE49-F238E27FC236}">
                <a16:creationId xmlns:a16="http://schemas.microsoft.com/office/drawing/2014/main" id="{7B2B440E-BB62-4E5F-8896-405F7F50AD63}"/>
              </a:ext>
            </a:extLst>
          </p:cNvPr>
          <p:cNvSpPr txBox="1"/>
          <p:nvPr/>
        </p:nvSpPr>
        <p:spPr>
          <a:xfrm>
            <a:off x="3309268" y="132129"/>
            <a:ext cx="1854932" cy="651302"/>
          </a:xfrm>
          <a:prstGeom prst="rect">
            <a:avLst/>
          </a:prstGeom>
          <a:solidFill>
            <a:srgbClr val="742774">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PowerApps</a:t>
            </a:r>
          </a:p>
        </p:txBody>
      </p:sp>
      <p:sp>
        <p:nvSpPr>
          <p:cNvPr id="50" name="TextBox 49">
            <a:extLst>
              <a:ext uri="{FF2B5EF4-FFF2-40B4-BE49-F238E27FC236}">
                <a16:creationId xmlns:a16="http://schemas.microsoft.com/office/drawing/2014/main" id="{D4DBF043-B9E3-4ED4-8C47-14CBE7F62095}"/>
              </a:ext>
            </a:extLst>
          </p:cNvPr>
          <p:cNvSpPr txBox="1"/>
          <p:nvPr/>
        </p:nvSpPr>
        <p:spPr>
          <a:xfrm>
            <a:off x="6830124" y="130844"/>
            <a:ext cx="1854932" cy="651302"/>
          </a:xfrm>
          <a:prstGeom prst="rect">
            <a:avLst/>
          </a:prstGeom>
          <a:solidFill>
            <a:srgbClr val="FFCC00">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Power BI Apps</a:t>
            </a:r>
          </a:p>
        </p:txBody>
      </p:sp>
    </p:spTree>
    <p:extLst>
      <p:ext uri="{BB962C8B-B14F-4D97-AF65-F5344CB8AC3E}">
        <p14:creationId xmlns:p14="http://schemas.microsoft.com/office/powerpoint/2010/main" val="314092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B1AA1AC-F98C-42BF-94E1-FCB6CF12D0C2}"/>
              </a:ext>
            </a:extLst>
          </p:cNvPr>
          <p:cNvSpPr txBox="1">
            <a:spLocks/>
          </p:cNvSpPr>
          <p:nvPr/>
        </p:nvSpPr>
        <p:spPr>
          <a:xfrm>
            <a:off x="621170" y="618742"/>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2670" b="1" i="0" u="none" strike="noStrike" kern="1200" cap="none" spc="-103" normalizeH="0" baseline="0" noProof="0" dirty="0">
                <a:ln w="3175">
                  <a:noFill/>
                </a:ln>
                <a:solidFill>
                  <a:srgbClr val="0078D7">
                    <a:lumMod val="60000"/>
                    <a:lumOff val="40000"/>
                  </a:srgbClr>
                </a:solidFill>
                <a:effectLst/>
                <a:uLnTx/>
                <a:uFillTx/>
                <a:latin typeface="Segoe UI Light"/>
                <a:ea typeface="+mn-ea"/>
                <a:cs typeface="Segoe UI" pitchFamily="34" charset="0"/>
              </a:rPr>
              <a:t>Where we are: a quick review</a:t>
            </a:r>
          </a:p>
        </p:txBody>
      </p:sp>
      <p:sp>
        <p:nvSpPr>
          <p:cNvPr id="32" name="Title 1">
            <a:extLst>
              <a:ext uri="{FF2B5EF4-FFF2-40B4-BE49-F238E27FC236}">
                <a16:creationId xmlns:a16="http://schemas.microsoft.com/office/drawing/2014/main" id="{901AE218-73E4-4ECC-81A6-B13FF570502E}"/>
              </a:ext>
            </a:extLst>
          </p:cNvPr>
          <p:cNvSpPr txBox="1">
            <a:spLocks/>
          </p:cNvSpPr>
          <p:nvPr/>
        </p:nvSpPr>
        <p:spPr>
          <a:xfrm>
            <a:off x="621170" y="2038774"/>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2670" b="1" i="0" u="none" strike="noStrike" kern="1200" cap="none" spc="-103" normalizeH="0" baseline="0" noProof="0" dirty="0">
                <a:ln w="3175">
                  <a:noFill/>
                </a:ln>
                <a:solidFill>
                  <a:schemeClr val="bg2">
                    <a:lumMod val="60000"/>
                    <a:lumOff val="40000"/>
                  </a:schemeClr>
                </a:solidFill>
                <a:effectLst/>
                <a:uLnTx/>
                <a:uFillTx/>
                <a:latin typeface="Segoe UI Light"/>
                <a:ea typeface="+mn-ea"/>
                <a:cs typeface="Segoe UI" pitchFamily="34" charset="0"/>
              </a:rPr>
              <a:t>Dataflows: Evolving Power BI</a:t>
            </a:r>
          </a:p>
        </p:txBody>
      </p:sp>
      <p:sp>
        <p:nvSpPr>
          <p:cNvPr id="38" name="Title 1">
            <a:extLst>
              <a:ext uri="{FF2B5EF4-FFF2-40B4-BE49-F238E27FC236}">
                <a16:creationId xmlns:a16="http://schemas.microsoft.com/office/drawing/2014/main" id="{D4BAAE63-DDEC-46F4-B479-8C707183CB5B}"/>
              </a:ext>
            </a:extLst>
          </p:cNvPr>
          <p:cNvSpPr txBox="1">
            <a:spLocks/>
          </p:cNvSpPr>
          <p:nvPr/>
        </p:nvSpPr>
        <p:spPr>
          <a:xfrm>
            <a:off x="621170" y="3458806"/>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3600" b="1" i="0" u="none" strike="noStrike" kern="1200" cap="none" spc="-103" normalizeH="0" baseline="0" noProof="0" dirty="0">
                <a:ln w="3175">
                  <a:noFill/>
                </a:ln>
                <a:solidFill>
                  <a:schemeClr val="tx1"/>
                </a:solidFill>
                <a:effectLst/>
                <a:uLnTx/>
                <a:uFillTx/>
                <a:latin typeface="Segoe UI Light"/>
                <a:ea typeface="+mn-ea"/>
                <a:cs typeface="Segoe UI" pitchFamily="34" charset="0"/>
              </a:rPr>
              <a:t>Dataflows are like Excel</a:t>
            </a:r>
          </a:p>
        </p:txBody>
      </p:sp>
      <p:sp>
        <p:nvSpPr>
          <p:cNvPr id="39" name="Title 1">
            <a:extLst>
              <a:ext uri="{FF2B5EF4-FFF2-40B4-BE49-F238E27FC236}">
                <a16:creationId xmlns:a16="http://schemas.microsoft.com/office/drawing/2014/main" id="{3D0B17B2-2938-4316-9DC2-FE8797DDAA1B}"/>
              </a:ext>
            </a:extLst>
          </p:cNvPr>
          <p:cNvSpPr txBox="1">
            <a:spLocks/>
          </p:cNvSpPr>
          <p:nvPr/>
        </p:nvSpPr>
        <p:spPr>
          <a:xfrm>
            <a:off x="621170" y="4878839"/>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2667" b="1" i="0" u="none" strike="noStrike" kern="1200" cap="none" spc="-103" normalizeH="0" baseline="0" noProof="0" dirty="0">
                <a:ln w="3175">
                  <a:noFill/>
                </a:ln>
                <a:solidFill>
                  <a:srgbClr val="0078D7">
                    <a:lumMod val="60000"/>
                    <a:lumOff val="40000"/>
                  </a:srgbClr>
                </a:solidFill>
                <a:effectLst/>
                <a:uLnTx/>
                <a:uFillTx/>
                <a:latin typeface="Segoe UI Light"/>
                <a:ea typeface="+mn-ea"/>
                <a:cs typeface="Segoe UI" pitchFamily="34" charset="0"/>
              </a:rPr>
              <a:t>It’s not only about Power BI</a:t>
            </a:r>
          </a:p>
        </p:txBody>
      </p:sp>
    </p:spTree>
    <p:extLst>
      <p:ext uri="{BB962C8B-B14F-4D97-AF65-F5344CB8AC3E}">
        <p14:creationId xmlns:p14="http://schemas.microsoft.com/office/powerpoint/2010/main" val="121178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BAF12D-C8A2-4DD3-A7AA-048208AB8B9F}"/>
              </a:ext>
            </a:extLst>
          </p:cNvPr>
          <p:cNvSpPr>
            <a:spLocks noGrp="1"/>
          </p:cNvSpPr>
          <p:nvPr>
            <p:ph type="title"/>
          </p:nvPr>
        </p:nvSpPr>
        <p:spPr/>
        <p:txBody>
          <a:bodyPr/>
          <a:lstStyle/>
          <a:p>
            <a:r>
              <a:rPr lang="en-US"/>
              <a:t>Power BI Dataflows are like Excel</a:t>
            </a:r>
          </a:p>
        </p:txBody>
      </p:sp>
      <p:sp>
        <p:nvSpPr>
          <p:cNvPr id="4" name="TextBox 3">
            <a:extLst>
              <a:ext uri="{FF2B5EF4-FFF2-40B4-BE49-F238E27FC236}">
                <a16:creationId xmlns:a16="http://schemas.microsoft.com/office/drawing/2014/main" id="{D14229C7-BAED-4993-B58A-16F676A88159}"/>
              </a:ext>
            </a:extLst>
          </p:cNvPr>
          <p:cNvSpPr txBox="1"/>
          <p:nvPr/>
        </p:nvSpPr>
        <p:spPr>
          <a:xfrm>
            <a:off x="588263" y="1456950"/>
            <a:ext cx="10772163" cy="4739759"/>
          </a:xfrm>
          <a:prstGeom prst="rect">
            <a:avLst/>
          </a:prstGeom>
          <a:noFill/>
        </p:spPr>
        <p:txBody>
          <a:bodyPr wrap="square" lIns="0" tIns="0" rIns="0" bIns="0" rtlCol="0" anchor="t">
            <a:spAutoFit/>
          </a:bodyPr>
          <a:lstStyle/>
          <a:p>
            <a:r>
              <a:rPr lang="en-US" sz="2800"/>
              <a:t>The difficult part of data preparation is usually not the individual job, package, or query – it is ensuring all of the jobs, packages, and queries run as a logical and reliable system</a:t>
            </a:r>
          </a:p>
          <a:p>
            <a:endParaRPr lang="en-US" sz="2800"/>
          </a:p>
          <a:p>
            <a:r>
              <a:rPr lang="en-US" sz="2800"/>
              <a:t>Each Dataflow Entity has a formula</a:t>
            </a:r>
          </a:p>
          <a:p>
            <a:endParaRPr lang="en-US" sz="2800"/>
          </a:p>
          <a:p>
            <a:r>
              <a:rPr lang="en-US" sz="2800"/>
              <a:t>The Power BI Dataflow calculation engine understands the relationships between all entities</a:t>
            </a:r>
          </a:p>
          <a:p>
            <a:endParaRPr lang="en-US" sz="2800"/>
          </a:p>
          <a:p>
            <a:r>
              <a:rPr lang="en-US" sz="2800"/>
              <a:t>Update one, the rest update automatically and consistently – just like Excel</a:t>
            </a:r>
          </a:p>
        </p:txBody>
      </p:sp>
    </p:spTree>
    <p:extLst>
      <p:ext uri="{BB962C8B-B14F-4D97-AF65-F5344CB8AC3E}">
        <p14:creationId xmlns:p14="http://schemas.microsoft.com/office/powerpoint/2010/main" val="808031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0724C9-0C8B-4025-9F43-7F77027FBC91}"/>
              </a:ext>
            </a:extLst>
          </p:cNvPr>
          <p:cNvSpPr/>
          <p:nvPr/>
        </p:nvSpPr>
        <p:spPr bwMode="auto">
          <a:xfrm>
            <a:off x="377687" y="1600200"/>
            <a:ext cx="1967948" cy="4969565"/>
          </a:xfrm>
          <a:prstGeom prst="rect">
            <a:avLst/>
          </a:prstGeom>
          <a:solidFill>
            <a:schemeClr val="accent6">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7" name="Group 36">
            <a:extLst>
              <a:ext uri="{FF2B5EF4-FFF2-40B4-BE49-F238E27FC236}">
                <a16:creationId xmlns:a16="http://schemas.microsoft.com/office/drawing/2014/main" id="{A14E527A-1E81-4F86-B5F5-1BEA3DACE819}"/>
              </a:ext>
            </a:extLst>
          </p:cNvPr>
          <p:cNvGrpSpPr>
            <a:grpSpLocks noChangeAspect="1"/>
          </p:cNvGrpSpPr>
          <p:nvPr/>
        </p:nvGrpSpPr>
        <p:grpSpPr>
          <a:xfrm>
            <a:off x="1032309" y="1698723"/>
            <a:ext cx="708282" cy="919775"/>
            <a:chOff x="377825" y="1184276"/>
            <a:chExt cx="1020763" cy="1325563"/>
          </a:xfrm>
        </p:grpSpPr>
        <p:sp>
          <p:nvSpPr>
            <p:cNvPr id="38" name="Oval 122">
              <a:extLst>
                <a:ext uri="{FF2B5EF4-FFF2-40B4-BE49-F238E27FC236}">
                  <a16:creationId xmlns:a16="http://schemas.microsoft.com/office/drawing/2014/main" id="{386F2CBA-5AE9-4A05-9D38-E161FFD1F500}"/>
                </a:ext>
              </a:extLst>
            </p:cNvPr>
            <p:cNvSpPr>
              <a:spLocks noChangeArrowheads="1"/>
            </p:cNvSpPr>
            <p:nvPr/>
          </p:nvSpPr>
          <p:spPr bwMode="auto">
            <a:xfrm>
              <a:off x="395288" y="1184276"/>
              <a:ext cx="985838" cy="187325"/>
            </a:xfrm>
            <a:prstGeom prst="ellipse">
              <a:avLst/>
            </a:prstGeom>
            <a:solidFill>
              <a:srgbClr val="EEEC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Freeform 123">
              <a:extLst>
                <a:ext uri="{FF2B5EF4-FFF2-40B4-BE49-F238E27FC236}">
                  <a16:creationId xmlns:a16="http://schemas.microsoft.com/office/drawing/2014/main" id="{136D074A-A4C4-485E-A5B9-9A5C283E7375}"/>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0" name="Group 39">
            <a:extLst>
              <a:ext uri="{FF2B5EF4-FFF2-40B4-BE49-F238E27FC236}">
                <a16:creationId xmlns:a16="http://schemas.microsoft.com/office/drawing/2014/main" id="{BD885EF7-9735-4A23-889D-79369A4FF9EB}"/>
              </a:ext>
            </a:extLst>
          </p:cNvPr>
          <p:cNvGrpSpPr>
            <a:grpSpLocks noChangeAspect="1"/>
          </p:cNvGrpSpPr>
          <p:nvPr/>
        </p:nvGrpSpPr>
        <p:grpSpPr>
          <a:xfrm>
            <a:off x="1019055" y="3293354"/>
            <a:ext cx="708282" cy="919775"/>
            <a:chOff x="377825" y="1184276"/>
            <a:chExt cx="1020763" cy="1325563"/>
          </a:xfrm>
        </p:grpSpPr>
        <p:sp>
          <p:nvSpPr>
            <p:cNvPr id="41" name="Oval 122">
              <a:extLst>
                <a:ext uri="{FF2B5EF4-FFF2-40B4-BE49-F238E27FC236}">
                  <a16:creationId xmlns:a16="http://schemas.microsoft.com/office/drawing/2014/main" id="{CD7C228E-25F6-45B4-B8DB-7BB86D5108CB}"/>
                </a:ext>
              </a:extLst>
            </p:cNvPr>
            <p:cNvSpPr>
              <a:spLocks noChangeArrowheads="1"/>
            </p:cNvSpPr>
            <p:nvPr/>
          </p:nvSpPr>
          <p:spPr bwMode="auto">
            <a:xfrm>
              <a:off x="395288" y="1184276"/>
              <a:ext cx="985838" cy="187325"/>
            </a:xfrm>
            <a:prstGeom prst="ellipse">
              <a:avLst/>
            </a:prstGeom>
            <a:solidFill>
              <a:srgbClr val="EEEC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123">
              <a:extLst>
                <a:ext uri="{FF2B5EF4-FFF2-40B4-BE49-F238E27FC236}">
                  <a16:creationId xmlns:a16="http://schemas.microsoft.com/office/drawing/2014/main" id="{E0A596A8-C65E-4FC6-AAA3-11A1E07E157E}"/>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3" name="Group 42">
            <a:extLst>
              <a:ext uri="{FF2B5EF4-FFF2-40B4-BE49-F238E27FC236}">
                <a16:creationId xmlns:a16="http://schemas.microsoft.com/office/drawing/2014/main" id="{97D1583E-C6B7-4138-A42D-B5B129B8E672}"/>
              </a:ext>
            </a:extLst>
          </p:cNvPr>
          <p:cNvGrpSpPr>
            <a:grpSpLocks noChangeAspect="1"/>
          </p:cNvGrpSpPr>
          <p:nvPr/>
        </p:nvGrpSpPr>
        <p:grpSpPr>
          <a:xfrm>
            <a:off x="1031172" y="4828293"/>
            <a:ext cx="708282" cy="919775"/>
            <a:chOff x="377825" y="1184276"/>
            <a:chExt cx="1020763" cy="1325563"/>
          </a:xfrm>
        </p:grpSpPr>
        <p:sp>
          <p:nvSpPr>
            <p:cNvPr id="44" name="Oval 122">
              <a:extLst>
                <a:ext uri="{FF2B5EF4-FFF2-40B4-BE49-F238E27FC236}">
                  <a16:creationId xmlns:a16="http://schemas.microsoft.com/office/drawing/2014/main" id="{536EE2A2-625A-4671-ABAD-4B3A4881CB06}"/>
                </a:ext>
              </a:extLst>
            </p:cNvPr>
            <p:cNvSpPr>
              <a:spLocks noChangeArrowheads="1"/>
            </p:cNvSpPr>
            <p:nvPr/>
          </p:nvSpPr>
          <p:spPr bwMode="auto">
            <a:xfrm>
              <a:off x="395288" y="1184276"/>
              <a:ext cx="985838" cy="187325"/>
            </a:xfrm>
            <a:prstGeom prst="ellipse">
              <a:avLst/>
            </a:prstGeom>
            <a:solidFill>
              <a:srgbClr val="EEEC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23">
              <a:extLst>
                <a:ext uri="{FF2B5EF4-FFF2-40B4-BE49-F238E27FC236}">
                  <a16:creationId xmlns:a16="http://schemas.microsoft.com/office/drawing/2014/main" id="{367C82D9-253C-4311-8632-83AD910359F8}"/>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 name="Title 1">
            <a:extLst>
              <a:ext uri="{FF2B5EF4-FFF2-40B4-BE49-F238E27FC236}">
                <a16:creationId xmlns:a16="http://schemas.microsoft.com/office/drawing/2014/main" id="{12E3B27B-3CF0-40BC-9E5B-7849AB29E539}"/>
              </a:ext>
            </a:extLst>
          </p:cNvPr>
          <p:cNvSpPr>
            <a:spLocks noGrp="1"/>
          </p:cNvSpPr>
          <p:nvPr>
            <p:ph type="title"/>
          </p:nvPr>
        </p:nvSpPr>
        <p:spPr/>
        <p:txBody>
          <a:bodyPr/>
          <a:lstStyle/>
          <a:p>
            <a:r>
              <a:rPr lang="en-US"/>
              <a:t>Power BI Dataflows are like Excel</a:t>
            </a:r>
          </a:p>
        </p:txBody>
      </p:sp>
      <p:sp>
        <p:nvSpPr>
          <p:cNvPr id="5" name="TextBox 4">
            <a:extLst>
              <a:ext uri="{FF2B5EF4-FFF2-40B4-BE49-F238E27FC236}">
                <a16:creationId xmlns:a16="http://schemas.microsoft.com/office/drawing/2014/main" id="{EA5AEB0E-0739-4325-90DC-277015F753BD}"/>
              </a:ext>
            </a:extLst>
          </p:cNvPr>
          <p:cNvSpPr txBox="1"/>
          <p:nvPr/>
        </p:nvSpPr>
        <p:spPr>
          <a:xfrm>
            <a:off x="440639" y="5748068"/>
            <a:ext cx="1779105" cy="754053"/>
          </a:xfrm>
          <a:prstGeom prst="rect">
            <a:avLst/>
          </a:prstGeom>
          <a:noFill/>
        </p:spPr>
        <p:txBody>
          <a:bodyPr wrap="square" lIns="0" tIns="0" rIns="0" bIns="0" rtlCol="0">
            <a:spAutoFit/>
          </a:bodyPr>
          <a:lstStyle/>
          <a:p>
            <a:pPr algn="l"/>
            <a:r>
              <a:rPr lang="en-US" sz="1800">
                <a:gradFill>
                  <a:gsLst>
                    <a:gs pos="2917">
                      <a:schemeClr val="tx1"/>
                    </a:gs>
                    <a:gs pos="30000">
                      <a:schemeClr val="tx1"/>
                    </a:gs>
                  </a:gsLst>
                  <a:lin ang="5400000" scaled="0"/>
                </a:gradFill>
              </a:rPr>
              <a:t>Sales/Telemetry Reference Data</a:t>
            </a:r>
          </a:p>
          <a:p>
            <a:pPr algn="l"/>
            <a:endParaRPr lang="en-US" sz="100">
              <a:gradFill>
                <a:gsLst>
                  <a:gs pos="2917">
                    <a:schemeClr val="tx1"/>
                  </a:gs>
                  <a:gs pos="30000">
                    <a:schemeClr val="tx1"/>
                  </a:gs>
                </a:gsLst>
                <a:lin ang="5400000" scaled="0"/>
              </a:gradFill>
            </a:endParaRPr>
          </a:p>
          <a:p>
            <a:pPr algn="l"/>
            <a:r>
              <a:rPr lang="en-US" sz="1200">
                <a:gradFill>
                  <a:gsLst>
                    <a:gs pos="2917">
                      <a:schemeClr val="tx1"/>
                    </a:gs>
                    <a:gs pos="30000">
                      <a:schemeClr val="tx1"/>
                    </a:gs>
                  </a:gsLst>
                  <a:lin ang="5400000" scaled="0"/>
                </a:gradFill>
              </a:rPr>
              <a:t>Dataflow</a:t>
            </a:r>
          </a:p>
        </p:txBody>
      </p:sp>
      <p:sp>
        <p:nvSpPr>
          <p:cNvPr id="71" name="TextBox 70">
            <a:extLst>
              <a:ext uri="{FF2B5EF4-FFF2-40B4-BE49-F238E27FC236}">
                <a16:creationId xmlns:a16="http://schemas.microsoft.com/office/drawing/2014/main" id="{20329E64-24AD-4EDB-9F83-4ADDDEC3017A}"/>
              </a:ext>
            </a:extLst>
          </p:cNvPr>
          <p:cNvSpPr txBox="1"/>
          <p:nvPr/>
        </p:nvSpPr>
        <p:spPr>
          <a:xfrm>
            <a:off x="440639" y="4256241"/>
            <a:ext cx="1654235" cy="477054"/>
          </a:xfrm>
          <a:prstGeom prst="rect">
            <a:avLst/>
          </a:prstGeom>
          <a:noFill/>
        </p:spPr>
        <p:txBody>
          <a:bodyPr wrap="none" lIns="0" tIns="0" rIns="0" bIns="0" rtlCol="0">
            <a:spAutoFit/>
          </a:bodyPr>
          <a:lstStyle/>
          <a:p>
            <a:pPr algn="l"/>
            <a:r>
              <a:rPr lang="en-US" sz="1800">
                <a:gradFill>
                  <a:gsLst>
                    <a:gs pos="2917">
                      <a:schemeClr val="tx1"/>
                    </a:gs>
                    <a:gs pos="30000">
                      <a:schemeClr val="tx1"/>
                    </a:gs>
                  </a:gsLst>
                  <a:lin ang="5400000" scaled="0"/>
                </a:gradFill>
              </a:rPr>
              <a:t>IoT Signal</a:t>
            </a:r>
          </a:p>
          <a:p>
            <a:pPr algn="l"/>
            <a:endParaRPr lang="en-US" sz="100">
              <a:gradFill>
                <a:gsLst>
                  <a:gs pos="2917">
                    <a:schemeClr val="tx1"/>
                  </a:gs>
                  <a:gs pos="30000">
                    <a:schemeClr val="tx1"/>
                  </a:gs>
                </a:gsLst>
                <a:lin ang="5400000" scaled="0"/>
              </a:gradFill>
            </a:endParaRPr>
          </a:p>
          <a:p>
            <a:pPr algn="l"/>
            <a:r>
              <a:rPr lang="en-US" sz="1200">
                <a:gradFill>
                  <a:gsLst>
                    <a:gs pos="2917">
                      <a:schemeClr val="tx1"/>
                    </a:gs>
                    <a:gs pos="30000">
                      <a:schemeClr val="tx1"/>
                    </a:gs>
                  </a:gsLst>
                  <a:lin ang="5400000" scaled="0"/>
                </a:gradFill>
              </a:rPr>
              <a:t>Azure Data Lake Storage</a:t>
            </a:r>
          </a:p>
        </p:txBody>
      </p:sp>
      <p:sp>
        <p:nvSpPr>
          <p:cNvPr id="72" name="TextBox 71">
            <a:extLst>
              <a:ext uri="{FF2B5EF4-FFF2-40B4-BE49-F238E27FC236}">
                <a16:creationId xmlns:a16="http://schemas.microsoft.com/office/drawing/2014/main" id="{7242EE5F-25FD-41C8-90AE-57CE8DFE4495}"/>
              </a:ext>
            </a:extLst>
          </p:cNvPr>
          <p:cNvSpPr txBox="1"/>
          <p:nvPr/>
        </p:nvSpPr>
        <p:spPr>
          <a:xfrm>
            <a:off x="440639" y="2647855"/>
            <a:ext cx="1842043" cy="477054"/>
          </a:xfrm>
          <a:prstGeom prst="rect">
            <a:avLst/>
          </a:prstGeom>
          <a:noFill/>
        </p:spPr>
        <p:txBody>
          <a:bodyPr wrap="none" lIns="0" tIns="0" rIns="0" bIns="0" rtlCol="0">
            <a:spAutoFit/>
          </a:bodyPr>
          <a:lstStyle/>
          <a:p>
            <a:pPr algn="l"/>
            <a:r>
              <a:rPr lang="en-US" sz="1800">
                <a:gradFill>
                  <a:gsLst>
                    <a:gs pos="2917">
                      <a:schemeClr val="tx1"/>
                    </a:gs>
                    <a:gs pos="30000">
                      <a:schemeClr val="tx1"/>
                    </a:gs>
                  </a:gsLst>
                  <a:lin ang="5400000" scaled="0"/>
                </a:gradFill>
              </a:rPr>
              <a:t>CRM – Production</a:t>
            </a:r>
          </a:p>
          <a:p>
            <a:pPr algn="l"/>
            <a:endParaRPr lang="en-US" sz="100">
              <a:gradFill>
                <a:gsLst>
                  <a:gs pos="2917">
                    <a:schemeClr val="tx1"/>
                  </a:gs>
                  <a:gs pos="30000">
                    <a:schemeClr val="tx1"/>
                  </a:gs>
                </a:gsLst>
                <a:lin ang="5400000" scaled="0"/>
              </a:gradFill>
            </a:endParaRPr>
          </a:p>
          <a:p>
            <a:pPr algn="l"/>
            <a:r>
              <a:rPr lang="en-US" sz="1200">
                <a:gradFill>
                  <a:gsLst>
                    <a:gs pos="2917">
                      <a:schemeClr val="tx1"/>
                    </a:gs>
                    <a:gs pos="30000">
                      <a:schemeClr val="tx1"/>
                    </a:gs>
                  </a:gsLst>
                  <a:lin ang="5400000" scaled="0"/>
                </a:gradFill>
              </a:rPr>
              <a:t>Dynamics 365</a:t>
            </a:r>
          </a:p>
        </p:txBody>
      </p:sp>
      <p:sp>
        <p:nvSpPr>
          <p:cNvPr id="73" name="TextBox 72">
            <a:extLst>
              <a:ext uri="{FF2B5EF4-FFF2-40B4-BE49-F238E27FC236}">
                <a16:creationId xmlns:a16="http://schemas.microsoft.com/office/drawing/2014/main" id="{5FB2E11D-DB41-4EFF-81DE-E50F5D3831AF}"/>
              </a:ext>
            </a:extLst>
          </p:cNvPr>
          <p:cNvSpPr txBox="1"/>
          <p:nvPr/>
        </p:nvSpPr>
        <p:spPr>
          <a:xfrm>
            <a:off x="990076" y="1215077"/>
            <a:ext cx="790473" cy="276999"/>
          </a:xfrm>
          <a:prstGeom prst="rect">
            <a:avLst/>
          </a:prstGeom>
          <a:noFill/>
        </p:spPr>
        <p:txBody>
          <a:bodyPr wrap="none" lIns="0" tIns="0" rIns="0" bIns="0" rtlCol="0">
            <a:spAutoFit/>
          </a:bodyPr>
          <a:lstStyle/>
          <a:p>
            <a:pPr algn="l"/>
            <a:r>
              <a:rPr lang="en-US" sz="1800">
                <a:gradFill>
                  <a:gsLst>
                    <a:gs pos="2917">
                      <a:schemeClr val="tx1"/>
                    </a:gs>
                    <a:gs pos="30000">
                      <a:schemeClr val="tx1"/>
                    </a:gs>
                  </a:gsLst>
                  <a:lin ang="5400000" scaled="0"/>
                </a:gradFill>
              </a:rPr>
              <a:t>Sources</a:t>
            </a:r>
          </a:p>
        </p:txBody>
      </p:sp>
      <p:sp>
        <p:nvSpPr>
          <p:cNvPr id="74" name="Rectangle 73">
            <a:extLst>
              <a:ext uri="{FF2B5EF4-FFF2-40B4-BE49-F238E27FC236}">
                <a16:creationId xmlns:a16="http://schemas.microsoft.com/office/drawing/2014/main" id="{3CBF2264-34DF-4DD7-92A2-7805134A043A}"/>
              </a:ext>
            </a:extLst>
          </p:cNvPr>
          <p:cNvSpPr/>
          <p:nvPr/>
        </p:nvSpPr>
        <p:spPr bwMode="auto">
          <a:xfrm>
            <a:off x="3392557" y="2164078"/>
            <a:ext cx="1547191" cy="1264922"/>
          </a:xfrm>
          <a:prstGeom prst="rect">
            <a:avLst/>
          </a:prstGeom>
          <a:solidFill>
            <a:schemeClr val="accent6">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91440" defTabSz="932472" fontAlgn="base">
              <a:spcBef>
                <a:spcPct val="0"/>
              </a:spcBef>
              <a:spcAft>
                <a:spcPct val="0"/>
              </a:spcAft>
            </a:pPr>
            <a:r>
              <a:rPr lang="en-US" sz="1600">
                <a:gradFill>
                  <a:gsLst>
                    <a:gs pos="40075">
                      <a:srgbClr val="FFFFFF"/>
                    </a:gs>
                    <a:gs pos="30000">
                      <a:srgbClr val="FFFFFF"/>
                    </a:gs>
                  </a:gsLst>
                  <a:lin ang="5400000" scaled="0"/>
                </a:gradFill>
              </a:rPr>
              <a:t>Ingest from Dynamics Sales</a:t>
            </a:r>
          </a:p>
          <a:p>
            <a:pPr marL="91440" defTabSz="932472" fontAlgn="base">
              <a:spcBef>
                <a:spcPct val="0"/>
              </a:spcBef>
              <a:spcAft>
                <a:spcPct val="0"/>
              </a:spcAft>
            </a:pPr>
            <a:endParaRPr lang="en-US" sz="1600">
              <a:gradFill>
                <a:gsLst>
                  <a:gs pos="40075">
                    <a:srgbClr val="FFFFFF"/>
                  </a:gs>
                  <a:gs pos="30000">
                    <a:srgbClr val="FFFFFF"/>
                  </a:gs>
                </a:gsLst>
                <a:lin ang="5400000" scaled="0"/>
              </a:gradFill>
            </a:endParaRPr>
          </a:p>
          <a:p>
            <a:pPr marL="91440" defTabSz="932472" fontAlgn="base">
              <a:spcBef>
                <a:spcPct val="0"/>
              </a:spcBef>
              <a:spcAft>
                <a:spcPct val="0"/>
              </a:spcAft>
            </a:pPr>
            <a:endParaRPr lang="en-US" sz="1600">
              <a:gradFill>
                <a:gsLst>
                  <a:gs pos="40075">
                    <a:srgbClr val="FFFFFF"/>
                  </a:gs>
                  <a:gs pos="30000">
                    <a:srgbClr val="FFFFFF"/>
                  </a:gs>
                </a:gsLst>
                <a:lin ang="5400000" scaled="0"/>
              </a:gradFill>
            </a:endParaRPr>
          </a:p>
          <a:p>
            <a:pPr marL="91440" defTabSz="932472" fontAlgn="base">
              <a:spcBef>
                <a:spcPct val="0"/>
              </a:spcBef>
              <a:spcAft>
                <a:spcPct val="0"/>
              </a:spcAft>
            </a:pPr>
            <a:r>
              <a:rPr lang="en-US" sz="1200">
                <a:gradFill>
                  <a:gsLst>
                    <a:gs pos="40075">
                      <a:srgbClr val="FFFFFF"/>
                    </a:gs>
                    <a:gs pos="30000">
                      <a:srgbClr val="FFFFFF"/>
                    </a:gs>
                  </a:gsLst>
                  <a:lin ang="5400000" scaled="0"/>
                </a:gradFill>
              </a:rPr>
              <a:t>22 entities</a:t>
            </a:r>
          </a:p>
        </p:txBody>
      </p:sp>
      <p:sp>
        <p:nvSpPr>
          <p:cNvPr id="75" name="Rectangle 74">
            <a:extLst>
              <a:ext uri="{FF2B5EF4-FFF2-40B4-BE49-F238E27FC236}">
                <a16:creationId xmlns:a16="http://schemas.microsoft.com/office/drawing/2014/main" id="{AC163D50-BCE9-448E-8FE8-40932C18503F}"/>
              </a:ext>
            </a:extLst>
          </p:cNvPr>
          <p:cNvSpPr/>
          <p:nvPr/>
        </p:nvSpPr>
        <p:spPr bwMode="auto">
          <a:xfrm>
            <a:off x="3392557" y="4206547"/>
            <a:ext cx="1547191" cy="1264922"/>
          </a:xfrm>
          <a:prstGeom prst="rect">
            <a:avLst/>
          </a:prstGeom>
          <a:solidFill>
            <a:schemeClr val="accent6">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91440" defTabSz="932472" fontAlgn="base">
              <a:spcBef>
                <a:spcPct val="0"/>
              </a:spcBef>
              <a:spcAft>
                <a:spcPct val="0"/>
              </a:spcAft>
            </a:pPr>
            <a:r>
              <a:rPr lang="en-US" sz="1600">
                <a:gradFill>
                  <a:gsLst>
                    <a:gs pos="40075">
                      <a:srgbClr val="FFFFFF"/>
                    </a:gs>
                    <a:gs pos="30000">
                      <a:srgbClr val="FFFFFF"/>
                    </a:gs>
                  </a:gsLst>
                  <a:lin ang="5400000" scaled="0"/>
                </a:gradFill>
              </a:rPr>
              <a:t>Product Telemetry in Azure</a:t>
            </a:r>
          </a:p>
          <a:p>
            <a:pPr marL="91440" defTabSz="932472" fontAlgn="base">
              <a:spcBef>
                <a:spcPct val="0"/>
              </a:spcBef>
              <a:spcAft>
                <a:spcPct val="0"/>
              </a:spcAft>
            </a:pPr>
            <a:endParaRPr lang="en-US" sz="1600">
              <a:gradFill>
                <a:gsLst>
                  <a:gs pos="40075">
                    <a:srgbClr val="FFFFFF"/>
                  </a:gs>
                  <a:gs pos="30000">
                    <a:srgbClr val="FFFFFF"/>
                  </a:gs>
                </a:gsLst>
                <a:lin ang="5400000" scaled="0"/>
              </a:gradFill>
            </a:endParaRPr>
          </a:p>
          <a:p>
            <a:pPr marL="91440" defTabSz="932472" fontAlgn="base">
              <a:spcBef>
                <a:spcPct val="0"/>
              </a:spcBef>
              <a:spcAft>
                <a:spcPct val="0"/>
              </a:spcAft>
            </a:pPr>
            <a:r>
              <a:rPr lang="en-US" sz="1200">
                <a:gradFill>
                  <a:gsLst>
                    <a:gs pos="40075">
                      <a:srgbClr val="FFFFFF"/>
                    </a:gs>
                    <a:gs pos="30000">
                      <a:srgbClr val="FFFFFF"/>
                    </a:gs>
                  </a:gsLst>
                  <a:lin ang="5400000" scaled="0"/>
                </a:gradFill>
              </a:rPr>
              <a:t>5 entities</a:t>
            </a:r>
          </a:p>
        </p:txBody>
      </p:sp>
      <p:sp>
        <p:nvSpPr>
          <p:cNvPr id="76" name="Rectangle 75">
            <a:extLst>
              <a:ext uri="{FF2B5EF4-FFF2-40B4-BE49-F238E27FC236}">
                <a16:creationId xmlns:a16="http://schemas.microsoft.com/office/drawing/2014/main" id="{D55B523E-9489-4DB1-B137-CA3847261D97}"/>
              </a:ext>
            </a:extLst>
          </p:cNvPr>
          <p:cNvSpPr/>
          <p:nvPr/>
        </p:nvSpPr>
        <p:spPr bwMode="auto">
          <a:xfrm>
            <a:off x="5986670" y="2203773"/>
            <a:ext cx="1547191" cy="1264922"/>
          </a:xfrm>
          <a:prstGeom prst="rect">
            <a:avLst/>
          </a:prstGeom>
          <a:solidFill>
            <a:schemeClr val="accent6">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91440" defTabSz="932472" fontAlgn="base">
              <a:spcBef>
                <a:spcPct val="0"/>
              </a:spcBef>
              <a:spcAft>
                <a:spcPct val="0"/>
              </a:spcAft>
            </a:pPr>
            <a:r>
              <a:rPr lang="en-US" sz="1600">
                <a:gradFill>
                  <a:gsLst>
                    <a:gs pos="40075">
                      <a:srgbClr val="FFFFFF"/>
                    </a:gs>
                    <a:gs pos="30000">
                      <a:srgbClr val="FFFFFF"/>
                    </a:gs>
                  </a:gsLst>
                  <a:lin ang="5400000" scaled="0"/>
                </a:gradFill>
              </a:rPr>
              <a:t>Clean and enrich sales data</a:t>
            </a:r>
          </a:p>
          <a:p>
            <a:pPr marL="91440" defTabSz="932472" fontAlgn="base">
              <a:spcBef>
                <a:spcPct val="0"/>
              </a:spcBef>
              <a:spcAft>
                <a:spcPct val="0"/>
              </a:spcAft>
            </a:pPr>
            <a:endParaRPr lang="en-US" sz="1600">
              <a:gradFill>
                <a:gsLst>
                  <a:gs pos="40075">
                    <a:srgbClr val="FFFFFF"/>
                  </a:gs>
                  <a:gs pos="30000">
                    <a:srgbClr val="FFFFFF"/>
                  </a:gs>
                </a:gsLst>
                <a:lin ang="5400000" scaled="0"/>
              </a:gradFill>
            </a:endParaRPr>
          </a:p>
          <a:p>
            <a:pPr marL="91440" defTabSz="932472" fontAlgn="base">
              <a:spcBef>
                <a:spcPct val="0"/>
              </a:spcBef>
              <a:spcAft>
                <a:spcPct val="0"/>
              </a:spcAft>
            </a:pPr>
            <a:r>
              <a:rPr lang="en-US" sz="1200">
                <a:gradFill>
                  <a:gsLst>
                    <a:gs pos="40075">
                      <a:srgbClr val="FFFFFF"/>
                    </a:gs>
                    <a:gs pos="30000">
                      <a:srgbClr val="FFFFFF"/>
                    </a:gs>
                  </a:gsLst>
                  <a:lin ang="5400000" scaled="0"/>
                </a:gradFill>
              </a:rPr>
              <a:t>10 entities</a:t>
            </a:r>
          </a:p>
        </p:txBody>
      </p:sp>
      <p:sp>
        <p:nvSpPr>
          <p:cNvPr id="77" name="Rectangle 76">
            <a:extLst>
              <a:ext uri="{FF2B5EF4-FFF2-40B4-BE49-F238E27FC236}">
                <a16:creationId xmlns:a16="http://schemas.microsoft.com/office/drawing/2014/main" id="{3B9C2B15-6AB6-4D6B-8559-B0EF2560D8AC}"/>
              </a:ext>
            </a:extLst>
          </p:cNvPr>
          <p:cNvSpPr/>
          <p:nvPr/>
        </p:nvSpPr>
        <p:spPr bwMode="auto">
          <a:xfrm>
            <a:off x="5986670" y="4206547"/>
            <a:ext cx="1547191" cy="1264922"/>
          </a:xfrm>
          <a:prstGeom prst="rect">
            <a:avLst/>
          </a:prstGeom>
          <a:solidFill>
            <a:schemeClr val="accent6">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91440" defTabSz="932472" fontAlgn="base">
              <a:spcBef>
                <a:spcPct val="0"/>
              </a:spcBef>
              <a:spcAft>
                <a:spcPct val="0"/>
              </a:spcAft>
            </a:pPr>
            <a:r>
              <a:rPr lang="en-US" sz="1600">
                <a:gradFill>
                  <a:gsLst>
                    <a:gs pos="40075">
                      <a:srgbClr val="FFFFFF"/>
                    </a:gs>
                    <a:gs pos="30000">
                      <a:srgbClr val="FFFFFF"/>
                    </a:gs>
                  </a:gsLst>
                  <a:lin ang="5400000" scaled="0"/>
                </a:gradFill>
              </a:rPr>
              <a:t>Add Telemetry Customer Attributes</a:t>
            </a:r>
          </a:p>
          <a:p>
            <a:pPr marL="91440" defTabSz="932472" fontAlgn="base">
              <a:spcBef>
                <a:spcPct val="0"/>
              </a:spcBef>
              <a:spcAft>
                <a:spcPct val="0"/>
              </a:spcAft>
            </a:pPr>
            <a:endParaRPr lang="en-US" sz="1600">
              <a:gradFill>
                <a:gsLst>
                  <a:gs pos="40075">
                    <a:srgbClr val="FFFFFF"/>
                  </a:gs>
                  <a:gs pos="30000">
                    <a:srgbClr val="FFFFFF"/>
                  </a:gs>
                </a:gsLst>
                <a:lin ang="5400000" scaled="0"/>
              </a:gradFill>
            </a:endParaRPr>
          </a:p>
          <a:p>
            <a:pPr marL="91440" defTabSz="932472" fontAlgn="base">
              <a:spcBef>
                <a:spcPct val="0"/>
              </a:spcBef>
              <a:spcAft>
                <a:spcPct val="0"/>
              </a:spcAft>
            </a:pPr>
            <a:r>
              <a:rPr lang="en-US" sz="1200">
                <a:gradFill>
                  <a:gsLst>
                    <a:gs pos="40075">
                      <a:srgbClr val="FFFFFF"/>
                    </a:gs>
                    <a:gs pos="30000">
                      <a:srgbClr val="FFFFFF"/>
                    </a:gs>
                  </a:gsLst>
                  <a:lin ang="5400000" scaled="0"/>
                </a:gradFill>
              </a:rPr>
              <a:t>6 entities</a:t>
            </a:r>
          </a:p>
        </p:txBody>
      </p:sp>
      <p:sp>
        <p:nvSpPr>
          <p:cNvPr id="79" name="Rectangle 78">
            <a:extLst>
              <a:ext uri="{FF2B5EF4-FFF2-40B4-BE49-F238E27FC236}">
                <a16:creationId xmlns:a16="http://schemas.microsoft.com/office/drawing/2014/main" id="{1777FFB6-AF21-4E35-91AF-D0D8311E2B68}"/>
              </a:ext>
            </a:extLst>
          </p:cNvPr>
          <p:cNvSpPr/>
          <p:nvPr/>
        </p:nvSpPr>
        <p:spPr bwMode="auto">
          <a:xfrm>
            <a:off x="8275984" y="3156926"/>
            <a:ext cx="1547191" cy="1264922"/>
          </a:xfrm>
          <a:prstGeom prst="rect">
            <a:avLst/>
          </a:prstGeom>
          <a:solidFill>
            <a:schemeClr val="accent6">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91440" defTabSz="932472" fontAlgn="base">
              <a:spcBef>
                <a:spcPct val="0"/>
              </a:spcBef>
              <a:spcAft>
                <a:spcPct val="0"/>
              </a:spcAft>
            </a:pPr>
            <a:r>
              <a:rPr lang="en-US" sz="1600">
                <a:gradFill>
                  <a:gsLst>
                    <a:gs pos="40075">
                      <a:srgbClr val="FFFFFF"/>
                    </a:gs>
                    <a:gs pos="30000">
                      <a:srgbClr val="FFFFFF"/>
                    </a:gs>
                  </a:gsLst>
                  <a:lin ang="5400000" scaled="0"/>
                </a:gradFill>
              </a:rPr>
              <a:t>Final Business View</a:t>
            </a:r>
          </a:p>
          <a:p>
            <a:pPr marL="91440" defTabSz="932472" fontAlgn="base">
              <a:spcBef>
                <a:spcPct val="0"/>
              </a:spcBef>
              <a:spcAft>
                <a:spcPct val="0"/>
              </a:spcAft>
            </a:pPr>
            <a:endParaRPr lang="en-US" sz="1600">
              <a:gradFill>
                <a:gsLst>
                  <a:gs pos="40075">
                    <a:srgbClr val="FFFFFF"/>
                  </a:gs>
                  <a:gs pos="30000">
                    <a:srgbClr val="FFFFFF"/>
                  </a:gs>
                </a:gsLst>
                <a:lin ang="5400000" scaled="0"/>
              </a:gradFill>
            </a:endParaRPr>
          </a:p>
          <a:p>
            <a:pPr marL="91440" defTabSz="932472" fontAlgn="base">
              <a:spcBef>
                <a:spcPct val="0"/>
              </a:spcBef>
              <a:spcAft>
                <a:spcPct val="0"/>
              </a:spcAft>
            </a:pPr>
            <a:endParaRPr lang="en-US" sz="1600">
              <a:gradFill>
                <a:gsLst>
                  <a:gs pos="40075">
                    <a:srgbClr val="FFFFFF"/>
                  </a:gs>
                  <a:gs pos="30000">
                    <a:srgbClr val="FFFFFF"/>
                  </a:gs>
                </a:gsLst>
                <a:lin ang="5400000" scaled="0"/>
              </a:gradFill>
            </a:endParaRPr>
          </a:p>
          <a:p>
            <a:pPr marL="91440" defTabSz="932472" fontAlgn="base">
              <a:spcBef>
                <a:spcPct val="0"/>
              </a:spcBef>
              <a:spcAft>
                <a:spcPct val="0"/>
              </a:spcAft>
            </a:pPr>
            <a:r>
              <a:rPr lang="en-US" sz="1200">
                <a:gradFill>
                  <a:gsLst>
                    <a:gs pos="40075">
                      <a:srgbClr val="FFFFFF"/>
                    </a:gs>
                    <a:gs pos="30000">
                      <a:srgbClr val="FFFFFF"/>
                    </a:gs>
                  </a:gsLst>
                  <a:lin ang="5400000" scaled="0"/>
                </a:gradFill>
              </a:rPr>
              <a:t>11 entities</a:t>
            </a:r>
          </a:p>
        </p:txBody>
      </p:sp>
      <p:pic>
        <p:nvPicPr>
          <p:cNvPr id="80" name="Picture 7" descr="\\SFP\Work\White_Whale\3-22036_Kuleen_Bharadwaj\PPT\4_SQL Server Renewal\SFP_Art\Icons\Chris Icons\cube_blue.png">
            <a:extLst>
              <a:ext uri="{FF2B5EF4-FFF2-40B4-BE49-F238E27FC236}">
                <a16:creationId xmlns:a16="http://schemas.microsoft.com/office/drawing/2014/main" id="{14B712C3-2A68-4D44-844A-41169509B2AE}"/>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10428742" y="3196883"/>
            <a:ext cx="1322619" cy="1185007"/>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4091040-3BCC-4A0A-9A79-97CD2CB514CE}"/>
              </a:ext>
            </a:extLst>
          </p:cNvPr>
          <p:cNvCxnSpPr>
            <a:cxnSpLocks/>
          </p:cNvCxnSpPr>
          <p:nvPr/>
        </p:nvCxnSpPr>
        <p:spPr>
          <a:xfrm>
            <a:off x="2077279" y="3986459"/>
            <a:ext cx="1297683" cy="402502"/>
          </a:xfrm>
          <a:prstGeom prst="straightConnector1">
            <a:avLst/>
          </a:prstGeom>
          <a:ln w="57150" cap="flat" cmpd="sng" algn="ctr">
            <a:solidFill>
              <a:schemeClr val="accent1"/>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Straight Arrow Connector 80">
            <a:extLst>
              <a:ext uri="{FF2B5EF4-FFF2-40B4-BE49-F238E27FC236}">
                <a16:creationId xmlns:a16="http://schemas.microsoft.com/office/drawing/2014/main" id="{66490ACB-65D5-44C3-9E11-21F54A003629}"/>
              </a:ext>
            </a:extLst>
          </p:cNvPr>
          <p:cNvCxnSpPr>
            <a:cxnSpLocks/>
          </p:cNvCxnSpPr>
          <p:nvPr/>
        </p:nvCxnSpPr>
        <p:spPr>
          <a:xfrm>
            <a:off x="2077279" y="2517913"/>
            <a:ext cx="1315278"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21ADB956-D009-492E-B792-A266712D7E6C}"/>
              </a:ext>
            </a:extLst>
          </p:cNvPr>
          <p:cNvCxnSpPr>
            <a:cxnSpLocks/>
          </p:cNvCxnSpPr>
          <p:nvPr/>
        </p:nvCxnSpPr>
        <p:spPr>
          <a:xfrm flipV="1">
            <a:off x="2002464" y="5058575"/>
            <a:ext cx="1390093" cy="525898"/>
          </a:xfrm>
          <a:prstGeom prst="straightConnector1">
            <a:avLst/>
          </a:prstGeom>
          <a:ln w="57150" cap="flat" cmpd="sng" algn="ctr">
            <a:solidFill>
              <a:schemeClr val="accent1"/>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081FF778-BF7A-451A-8A05-B9A4938CA793}"/>
              </a:ext>
            </a:extLst>
          </p:cNvPr>
          <p:cNvCxnSpPr>
            <a:cxnSpLocks/>
          </p:cNvCxnSpPr>
          <p:nvPr/>
        </p:nvCxnSpPr>
        <p:spPr>
          <a:xfrm>
            <a:off x="4939748" y="2773348"/>
            <a:ext cx="1046922"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Straight Arrow Connector 83">
            <a:extLst>
              <a:ext uri="{FF2B5EF4-FFF2-40B4-BE49-F238E27FC236}">
                <a16:creationId xmlns:a16="http://schemas.microsoft.com/office/drawing/2014/main" id="{6D961DD3-B8EC-4BB7-A971-F7E7D7C1A250}"/>
              </a:ext>
            </a:extLst>
          </p:cNvPr>
          <p:cNvCxnSpPr>
            <a:cxnSpLocks/>
          </p:cNvCxnSpPr>
          <p:nvPr/>
        </p:nvCxnSpPr>
        <p:spPr>
          <a:xfrm>
            <a:off x="4939748" y="4846295"/>
            <a:ext cx="1046922"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A5F0B895-A6FE-4098-A290-358EB4A9A93F}"/>
              </a:ext>
            </a:extLst>
          </p:cNvPr>
          <p:cNvCxnSpPr>
            <a:cxnSpLocks/>
          </p:cNvCxnSpPr>
          <p:nvPr/>
        </p:nvCxnSpPr>
        <p:spPr>
          <a:xfrm>
            <a:off x="7533861" y="3221880"/>
            <a:ext cx="742123"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Straight Arrow Connector 85">
            <a:extLst>
              <a:ext uri="{FF2B5EF4-FFF2-40B4-BE49-F238E27FC236}">
                <a16:creationId xmlns:a16="http://schemas.microsoft.com/office/drawing/2014/main" id="{808799A7-A57D-4033-83EF-E9A99E22D39D}"/>
              </a:ext>
            </a:extLst>
          </p:cNvPr>
          <p:cNvCxnSpPr>
            <a:cxnSpLocks/>
          </p:cNvCxnSpPr>
          <p:nvPr/>
        </p:nvCxnSpPr>
        <p:spPr>
          <a:xfrm>
            <a:off x="7533861" y="4364149"/>
            <a:ext cx="742123"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Straight Arrow Connector 86">
            <a:extLst>
              <a:ext uri="{FF2B5EF4-FFF2-40B4-BE49-F238E27FC236}">
                <a16:creationId xmlns:a16="http://schemas.microsoft.com/office/drawing/2014/main" id="{BD592331-7B9B-4DF1-8742-9152C16B00F0}"/>
              </a:ext>
            </a:extLst>
          </p:cNvPr>
          <p:cNvCxnSpPr>
            <a:cxnSpLocks/>
          </p:cNvCxnSpPr>
          <p:nvPr/>
        </p:nvCxnSpPr>
        <p:spPr>
          <a:xfrm>
            <a:off x="9902687" y="3789386"/>
            <a:ext cx="483703" cy="0"/>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8" name="TextBox 87">
            <a:extLst>
              <a:ext uri="{FF2B5EF4-FFF2-40B4-BE49-F238E27FC236}">
                <a16:creationId xmlns:a16="http://schemas.microsoft.com/office/drawing/2014/main" id="{23EEF11A-004C-45D2-8BE7-C8D1D76FB4C0}"/>
              </a:ext>
            </a:extLst>
          </p:cNvPr>
          <p:cNvSpPr txBox="1"/>
          <p:nvPr/>
        </p:nvSpPr>
        <p:spPr>
          <a:xfrm>
            <a:off x="10316455" y="4658364"/>
            <a:ext cx="1547191" cy="553998"/>
          </a:xfrm>
          <a:prstGeom prst="rect">
            <a:avLst/>
          </a:prstGeom>
          <a:noFill/>
        </p:spPr>
        <p:txBody>
          <a:bodyPr wrap="square" lIns="0" tIns="0" rIns="0" bIns="0" rtlCol="0">
            <a:spAutoFit/>
          </a:bodyPr>
          <a:lstStyle/>
          <a:p>
            <a:pPr algn="ctr"/>
            <a:r>
              <a:rPr lang="en-US" sz="1800">
                <a:gradFill>
                  <a:gsLst>
                    <a:gs pos="2917">
                      <a:schemeClr val="tx1"/>
                    </a:gs>
                    <a:gs pos="30000">
                      <a:schemeClr val="tx1"/>
                    </a:gs>
                  </a:gsLst>
                  <a:lin ang="5400000" scaled="0"/>
                </a:gradFill>
              </a:rPr>
              <a:t>Azure Analysis Services</a:t>
            </a:r>
          </a:p>
        </p:txBody>
      </p:sp>
      <p:sp>
        <p:nvSpPr>
          <p:cNvPr id="89" name="Oval 88">
            <a:extLst>
              <a:ext uri="{FF2B5EF4-FFF2-40B4-BE49-F238E27FC236}">
                <a16:creationId xmlns:a16="http://schemas.microsoft.com/office/drawing/2014/main" id="{C7C34DAE-8E39-4941-B471-27D8C52F25EA}"/>
              </a:ext>
            </a:extLst>
          </p:cNvPr>
          <p:cNvSpPr/>
          <p:nvPr/>
        </p:nvSpPr>
        <p:spPr bwMode="auto">
          <a:xfrm>
            <a:off x="2525342" y="2013592"/>
            <a:ext cx="382708" cy="382708"/>
          </a:xfrm>
          <a:prstGeom prst="ellipse">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20</a:t>
            </a:r>
          </a:p>
        </p:txBody>
      </p:sp>
      <p:sp>
        <p:nvSpPr>
          <p:cNvPr id="90" name="Oval 89">
            <a:extLst>
              <a:ext uri="{FF2B5EF4-FFF2-40B4-BE49-F238E27FC236}">
                <a16:creationId xmlns:a16="http://schemas.microsoft.com/office/drawing/2014/main" id="{00E7A369-728A-4A78-8492-042814099E70}"/>
              </a:ext>
            </a:extLst>
          </p:cNvPr>
          <p:cNvSpPr/>
          <p:nvPr/>
        </p:nvSpPr>
        <p:spPr bwMode="auto">
          <a:xfrm>
            <a:off x="2532196" y="3492869"/>
            <a:ext cx="382708" cy="382708"/>
          </a:xfrm>
          <a:prstGeom prst="ellipse">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4</a:t>
            </a:r>
          </a:p>
        </p:txBody>
      </p:sp>
      <p:sp>
        <p:nvSpPr>
          <p:cNvPr id="91" name="Oval 90">
            <a:extLst>
              <a:ext uri="{FF2B5EF4-FFF2-40B4-BE49-F238E27FC236}">
                <a16:creationId xmlns:a16="http://schemas.microsoft.com/office/drawing/2014/main" id="{3966603A-53B5-4AF8-A86F-08E050D47235}"/>
              </a:ext>
            </a:extLst>
          </p:cNvPr>
          <p:cNvSpPr/>
          <p:nvPr/>
        </p:nvSpPr>
        <p:spPr bwMode="auto">
          <a:xfrm>
            <a:off x="2526718" y="4510575"/>
            <a:ext cx="382708" cy="382708"/>
          </a:xfrm>
          <a:prstGeom prst="ellipse">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1</a:t>
            </a:r>
          </a:p>
        </p:txBody>
      </p:sp>
      <p:sp>
        <p:nvSpPr>
          <p:cNvPr id="92" name="Oval 91">
            <a:extLst>
              <a:ext uri="{FF2B5EF4-FFF2-40B4-BE49-F238E27FC236}">
                <a16:creationId xmlns:a16="http://schemas.microsoft.com/office/drawing/2014/main" id="{B6D65DD7-0139-42D6-A0E5-AE7E2438F2D6}"/>
              </a:ext>
            </a:extLst>
          </p:cNvPr>
          <p:cNvSpPr/>
          <p:nvPr/>
        </p:nvSpPr>
        <p:spPr bwMode="auto">
          <a:xfrm>
            <a:off x="5190272" y="2326559"/>
            <a:ext cx="382708" cy="382708"/>
          </a:xfrm>
          <a:prstGeom prst="ellipse">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8</a:t>
            </a:r>
          </a:p>
        </p:txBody>
      </p:sp>
      <p:sp>
        <p:nvSpPr>
          <p:cNvPr id="93" name="Oval 92">
            <a:extLst>
              <a:ext uri="{FF2B5EF4-FFF2-40B4-BE49-F238E27FC236}">
                <a16:creationId xmlns:a16="http://schemas.microsoft.com/office/drawing/2014/main" id="{5CD806AA-4219-413E-A5E6-3DD378AB36E1}"/>
              </a:ext>
            </a:extLst>
          </p:cNvPr>
          <p:cNvSpPr/>
          <p:nvPr/>
        </p:nvSpPr>
        <p:spPr bwMode="auto">
          <a:xfrm>
            <a:off x="7590493" y="2756853"/>
            <a:ext cx="382708" cy="382708"/>
          </a:xfrm>
          <a:prstGeom prst="ellipse">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10</a:t>
            </a:r>
          </a:p>
        </p:txBody>
      </p:sp>
      <p:sp>
        <p:nvSpPr>
          <p:cNvPr id="94" name="Oval 93">
            <a:extLst>
              <a:ext uri="{FF2B5EF4-FFF2-40B4-BE49-F238E27FC236}">
                <a16:creationId xmlns:a16="http://schemas.microsoft.com/office/drawing/2014/main" id="{E22A7039-37BE-4570-8468-226E8026A584}"/>
              </a:ext>
            </a:extLst>
          </p:cNvPr>
          <p:cNvSpPr/>
          <p:nvPr/>
        </p:nvSpPr>
        <p:spPr bwMode="auto">
          <a:xfrm>
            <a:off x="5189749" y="4364149"/>
            <a:ext cx="382708" cy="382708"/>
          </a:xfrm>
          <a:prstGeom prst="ellipse">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4</a:t>
            </a:r>
          </a:p>
        </p:txBody>
      </p:sp>
      <p:sp>
        <p:nvSpPr>
          <p:cNvPr id="95" name="Oval 94">
            <a:extLst>
              <a:ext uri="{FF2B5EF4-FFF2-40B4-BE49-F238E27FC236}">
                <a16:creationId xmlns:a16="http://schemas.microsoft.com/office/drawing/2014/main" id="{D4139E3F-F0B2-49F6-BD82-525346F9892F}"/>
              </a:ext>
            </a:extLst>
          </p:cNvPr>
          <p:cNvSpPr/>
          <p:nvPr/>
        </p:nvSpPr>
        <p:spPr bwMode="auto">
          <a:xfrm>
            <a:off x="7590493" y="3921637"/>
            <a:ext cx="382708" cy="382708"/>
          </a:xfrm>
          <a:prstGeom prst="ellipse">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1</a:t>
            </a:r>
          </a:p>
        </p:txBody>
      </p:sp>
      <p:cxnSp>
        <p:nvCxnSpPr>
          <p:cNvPr id="96" name="Straight Arrow Connector 95">
            <a:extLst>
              <a:ext uri="{FF2B5EF4-FFF2-40B4-BE49-F238E27FC236}">
                <a16:creationId xmlns:a16="http://schemas.microsoft.com/office/drawing/2014/main" id="{D0B2AF97-F258-4D00-B941-0C6966A5284C}"/>
              </a:ext>
            </a:extLst>
          </p:cNvPr>
          <p:cNvCxnSpPr>
            <a:cxnSpLocks/>
          </p:cNvCxnSpPr>
          <p:nvPr/>
        </p:nvCxnSpPr>
        <p:spPr>
          <a:xfrm>
            <a:off x="6783456" y="3530443"/>
            <a:ext cx="0" cy="654919"/>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7" name="Oval 96">
            <a:extLst>
              <a:ext uri="{FF2B5EF4-FFF2-40B4-BE49-F238E27FC236}">
                <a16:creationId xmlns:a16="http://schemas.microsoft.com/office/drawing/2014/main" id="{1CBEA3EB-8358-47B5-A046-01FB246F2CED}"/>
              </a:ext>
            </a:extLst>
          </p:cNvPr>
          <p:cNvSpPr/>
          <p:nvPr/>
        </p:nvSpPr>
        <p:spPr bwMode="auto">
          <a:xfrm>
            <a:off x="6230571" y="3583873"/>
            <a:ext cx="382708" cy="382708"/>
          </a:xfrm>
          <a:prstGeom prst="ellipse">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1</a:t>
            </a:r>
          </a:p>
        </p:txBody>
      </p:sp>
    </p:spTree>
    <p:extLst>
      <p:ext uri="{BB962C8B-B14F-4D97-AF65-F5344CB8AC3E}">
        <p14:creationId xmlns:p14="http://schemas.microsoft.com/office/powerpoint/2010/main" val="12924462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B1AA1AC-F98C-42BF-94E1-FCB6CF12D0C2}"/>
              </a:ext>
            </a:extLst>
          </p:cNvPr>
          <p:cNvSpPr txBox="1">
            <a:spLocks/>
          </p:cNvSpPr>
          <p:nvPr/>
        </p:nvSpPr>
        <p:spPr>
          <a:xfrm>
            <a:off x="621170" y="618742"/>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2670" b="1" i="0" u="none" strike="noStrike" kern="1200" cap="none" spc="-103" normalizeH="0" baseline="0" noProof="0" dirty="0">
                <a:ln w="3175">
                  <a:noFill/>
                </a:ln>
                <a:solidFill>
                  <a:srgbClr val="0078D7">
                    <a:lumMod val="60000"/>
                    <a:lumOff val="40000"/>
                  </a:srgbClr>
                </a:solidFill>
                <a:effectLst/>
                <a:uLnTx/>
                <a:uFillTx/>
                <a:latin typeface="Segoe UI Light"/>
                <a:ea typeface="+mn-ea"/>
                <a:cs typeface="Segoe UI" pitchFamily="34" charset="0"/>
              </a:rPr>
              <a:t>Where we are: a quick review</a:t>
            </a:r>
          </a:p>
        </p:txBody>
      </p:sp>
      <p:sp>
        <p:nvSpPr>
          <p:cNvPr id="32" name="Title 1">
            <a:extLst>
              <a:ext uri="{FF2B5EF4-FFF2-40B4-BE49-F238E27FC236}">
                <a16:creationId xmlns:a16="http://schemas.microsoft.com/office/drawing/2014/main" id="{901AE218-73E4-4ECC-81A6-B13FF570502E}"/>
              </a:ext>
            </a:extLst>
          </p:cNvPr>
          <p:cNvSpPr txBox="1">
            <a:spLocks/>
          </p:cNvSpPr>
          <p:nvPr/>
        </p:nvSpPr>
        <p:spPr>
          <a:xfrm>
            <a:off x="621170" y="2038774"/>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2670" b="1" i="0" u="none" strike="noStrike" kern="1200" cap="none" spc="-103" normalizeH="0" baseline="0" noProof="0" dirty="0">
                <a:ln w="3175">
                  <a:noFill/>
                </a:ln>
                <a:solidFill>
                  <a:srgbClr val="0078D7">
                    <a:lumMod val="60000"/>
                    <a:lumOff val="40000"/>
                  </a:srgbClr>
                </a:solidFill>
                <a:effectLst/>
                <a:uLnTx/>
                <a:uFillTx/>
                <a:latin typeface="Segoe UI Light"/>
                <a:ea typeface="+mn-ea"/>
                <a:cs typeface="Segoe UI" pitchFamily="34" charset="0"/>
              </a:rPr>
              <a:t>Dataflows: Evolving Power BI</a:t>
            </a:r>
          </a:p>
        </p:txBody>
      </p:sp>
      <p:sp>
        <p:nvSpPr>
          <p:cNvPr id="38" name="Title 1">
            <a:extLst>
              <a:ext uri="{FF2B5EF4-FFF2-40B4-BE49-F238E27FC236}">
                <a16:creationId xmlns:a16="http://schemas.microsoft.com/office/drawing/2014/main" id="{D4BAAE63-DDEC-46F4-B479-8C707183CB5B}"/>
              </a:ext>
            </a:extLst>
          </p:cNvPr>
          <p:cNvSpPr txBox="1">
            <a:spLocks/>
          </p:cNvSpPr>
          <p:nvPr/>
        </p:nvSpPr>
        <p:spPr>
          <a:xfrm>
            <a:off x="621170" y="3458806"/>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2670" b="1" i="0" u="none" strike="noStrike" kern="1200" cap="none" spc="-103" normalizeH="0" baseline="0" noProof="0" dirty="0">
                <a:ln w="3175">
                  <a:noFill/>
                </a:ln>
                <a:solidFill>
                  <a:schemeClr val="bg2">
                    <a:lumMod val="60000"/>
                    <a:lumOff val="40000"/>
                  </a:schemeClr>
                </a:solidFill>
                <a:effectLst/>
                <a:uLnTx/>
                <a:uFillTx/>
                <a:latin typeface="Segoe UI Light"/>
                <a:ea typeface="+mn-ea"/>
                <a:cs typeface="Segoe UI" pitchFamily="34" charset="0"/>
              </a:rPr>
              <a:t>Dataflows are like Excel</a:t>
            </a:r>
          </a:p>
        </p:txBody>
      </p:sp>
      <p:sp>
        <p:nvSpPr>
          <p:cNvPr id="39" name="Title 1">
            <a:extLst>
              <a:ext uri="{FF2B5EF4-FFF2-40B4-BE49-F238E27FC236}">
                <a16:creationId xmlns:a16="http://schemas.microsoft.com/office/drawing/2014/main" id="{3D0B17B2-2938-4316-9DC2-FE8797DDAA1B}"/>
              </a:ext>
            </a:extLst>
          </p:cNvPr>
          <p:cNvSpPr txBox="1">
            <a:spLocks/>
          </p:cNvSpPr>
          <p:nvPr/>
        </p:nvSpPr>
        <p:spPr>
          <a:xfrm>
            <a:off x="621170" y="4878839"/>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3600" b="1" i="0" u="none" strike="noStrike" kern="1200" cap="none" spc="-103" normalizeH="0" baseline="0" noProof="0" dirty="0">
                <a:ln w="3175">
                  <a:noFill/>
                </a:ln>
                <a:solidFill>
                  <a:schemeClr val="tx1"/>
                </a:solidFill>
                <a:effectLst/>
                <a:uLnTx/>
                <a:uFillTx/>
                <a:latin typeface="Segoe UI Light"/>
                <a:ea typeface="+mn-ea"/>
                <a:cs typeface="Segoe UI" pitchFamily="34" charset="0"/>
              </a:rPr>
              <a:t>It’s not only about Power BI</a:t>
            </a:r>
          </a:p>
        </p:txBody>
      </p:sp>
    </p:spTree>
    <p:extLst>
      <p:ext uri="{BB962C8B-B14F-4D97-AF65-F5344CB8AC3E}">
        <p14:creationId xmlns:p14="http://schemas.microsoft.com/office/powerpoint/2010/main" val="239333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F465F-688A-A04F-A5C1-BD57E40422D2}"/>
              </a:ext>
            </a:extLst>
          </p:cNvPr>
          <p:cNvSpPr txBox="1"/>
          <p:nvPr/>
        </p:nvSpPr>
        <p:spPr>
          <a:xfrm>
            <a:off x="4572000" y="1456950"/>
            <a:ext cx="7254240" cy="492443"/>
          </a:xfrm>
          <a:prstGeom prst="rect">
            <a:avLst/>
          </a:prstGeom>
          <a:noFill/>
        </p:spPr>
        <p:txBody>
          <a:bodyPr wrap="square" lIns="0" tIns="0" rIns="0" bIns="0" rtlCol="0" anchor="t">
            <a:spAutoFit/>
          </a:bodyPr>
          <a:lstStyle/>
          <a:p>
            <a:endParaRPr lang="en-US" sz="3200"/>
          </a:p>
        </p:txBody>
      </p:sp>
      <p:sp>
        <p:nvSpPr>
          <p:cNvPr id="13" name="Rectangle 12">
            <a:extLst>
              <a:ext uri="{FF2B5EF4-FFF2-40B4-BE49-F238E27FC236}">
                <a16:creationId xmlns:a16="http://schemas.microsoft.com/office/drawing/2014/main" id="{C913C2DF-6C0E-D649-AE29-FE94ECD3C6B8}"/>
              </a:ext>
            </a:extLst>
          </p:cNvPr>
          <p:cNvSpPr/>
          <p:nvPr/>
        </p:nvSpPr>
        <p:spPr bwMode="auto">
          <a:xfrm>
            <a:off x="365760" y="2649383"/>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Datasets </a:t>
            </a:r>
          </a:p>
        </p:txBody>
      </p:sp>
      <p:sp>
        <p:nvSpPr>
          <p:cNvPr id="15" name="Rectangle 14">
            <a:extLst>
              <a:ext uri="{FF2B5EF4-FFF2-40B4-BE49-F238E27FC236}">
                <a16:creationId xmlns:a16="http://schemas.microsoft.com/office/drawing/2014/main" id="{86D43812-0CBC-8140-B340-A9568E612608}"/>
              </a:ext>
            </a:extLst>
          </p:cNvPr>
          <p:cNvSpPr/>
          <p:nvPr/>
        </p:nvSpPr>
        <p:spPr bwMode="auto">
          <a:xfrm>
            <a:off x="365760" y="1497590"/>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Reports &amp; dashboards</a:t>
            </a:r>
            <a:endParaRPr lang="en-US" sz="1800">
              <a:solidFill>
                <a:schemeClr val="tx2">
                  <a:lumMod val="25000"/>
                  <a:lumOff val="75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1396187-A727-D541-8B36-9524F4C4B68B}"/>
              </a:ext>
            </a:extLst>
          </p:cNvPr>
          <p:cNvSpPr/>
          <p:nvPr/>
        </p:nvSpPr>
        <p:spPr bwMode="auto">
          <a:xfrm>
            <a:off x="365760" y="3801176"/>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Dataflows</a:t>
            </a:r>
          </a:p>
        </p:txBody>
      </p:sp>
      <p:sp>
        <p:nvSpPr>
          <p:cNvPr id="18" name="Rectangle 17">
            <a:extLst>
              <a:ext uri="{FF2B5EF4-FFF2-40B4-BE49-F238E27FC236}">
                <a16:creationId xmlns:a16="http://schemas.microsoft.com/office/drawing/2014/main" id="{491887C6-40BD-434D-8EDA-A50ED290E2A1}"/>
              </a:ext>
            </a:extLst>
          </p:cNvPr>
          <p:cNvSpPr/>
          <p:nvPr/>
        </p:nvSpPr>
        <p:spPr bwMode="auto">
          <a:xfrm>
            <a:off x="365760" y="4952969"/>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Storage</a:t>
            </a:r>
            <a:endParaRPr lang="en-US" sz="18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069813C1-26BF-449E-B850-E0BEF2CA32AF}"/>
              </a:ext>
            </a:extLst>
          </p:cNvPr>
          <p:cNvSpPr>
            <a:spLocks noGrp="1"/>
          </p:cNvSpPr>
          <p:nvPr>
            <p:ph type="title"/>
          </p:nvPr>
        </p:nvSpPr>
        <p:spPr>
          <a:xfrm>
            <a:off x="588263" y="457200"/>
            <a:ext cx="11018520" cy="553998"/>
          </a:xfrm>
        </p:spPr>
        <p:txBody>
          <a:bodyPr/>
          <a:lstStyle/>
          <a:p>
            <a:r>
              <a:rPr lang="en-US"/>
              <a:t>Power BI Recap</a:t>
            </a:r>
          </a:p>
        </p:txBody>
      </p:sp>
    </p:spTree>
    <p:extLst>
      <p:ext uri="{BB962C8B-B14F-4D97-AF65-F5344CB8AC3E}">
        <p14:creationId xmlns:p14="http://schemas.microsoft.com/office/powerpoint/2010/main" val="408373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F465F-688A-A04F-A5C1-BD57E40422D2}"/>
              </a:ext>
            </a:extLst>
          </p:cNvPr>
          <p:cNvSpPr txBox="1"/>
          <p:nvPr/>
        </p:nvSpPr>
        <p:spPr>
          <a:xfrm>
            <a:off x="4572000" y="1456950"/>
            <a:ext cx="7254240" cy="1292662"/>
          </a:xfrm>
          <a:prstGeom prst="rect">
            <a:avLst/>
          </a:prstGeom>
          <a:noFill/>
        </p:spPr>
        <p:txBody>
          <a:bodyPr wrap="square" lIns="0" tIns="0" rIns="0" bIns="0" rtlCol="0" anchor="t">
            <a:spAutoFit/>
          </a:bodyPr>
          <a:lstStyle/>
          <a:p>
            <a:r>
              <a:rPr lang="en-US" sz="2800"/>
              <a:t>…we want to leverage the data created by the dataflow in applications or services outside of Power BI? </a:t>
            </a:r>
          </a:p>
        </p:txBody>
      </p:sp>
      <p:sp>
        <p:nvSpPr>
          <p:cNvPr id="13" name="Rectangle 12">
            <a:extLst>
              <a:ext uri="{FF2B5EF4-FFF2-40B4-BE49-F238E27FC236}">
                <a16:creationId xmlns:a16="http://schemas.microsoft.com/office/drawing/2014/main" id="{C913C2DF-6C0E-D649-AE29-FE94ECD3C6B8}"/>
              </a:ext>
            </a:extLst>
          </p:cNvPr>
          <p:cNvSpPr/>
          <p:nvPr/>
        </p:nvSpPr>
        <p:spPr bwMode="auto">
          <a:xfrm>
            <a:off x="365760" y="2649383"/>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Datasets </a:t>
            </a:r>
          </a:p>
        </p:txBody>
      </p:sp>
      <p:sp>
        <p:nvSpPr>
          <p:cNvPr id="15" name="Rectangle 14">
            <a:extLst>
              <a:ext uri="{FF2B5EF4-FFF2-40B4-BE49-F238E27FC236}">
                <a16:creationId xmlns:a16="http://schemas.microsoft.com/office/drawing/2014/main" id="{86D43812-0CBC-8140-B340-A9568E612608}"/>
              </a:ext>
            </a:extLst>
          </p:cNvPr>
          <p:cNvSpPr/>
          <p:nvPr/>
        </p:nvSpPr>
        <p:spPr bwMode="auto">
          <a:xfrm>
            <a:off x="365760" y="1497590"/>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Reports &amp; dashboards</a:t>
            </a:r>
            <a:endParaRPr lang="en-US" sz="1800">
              <a:solidFill>
                <a:schemeClr val="tx2">
                  <a:lumMod val="25000"/>
                  <a:lumOff val="75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1396187-A727-D541-8B36-9524F4C4B68B}"/>
              </a:ext>
            </a:extLst>
          </p:cNvPr>
          <p:cNvSpPr/>
          <p:nvPr/>
        </p:nvSpPr>
        <p:spPr bwMode="auto">
          <a:xfrm>
            <a:off x="365760" y="3801176"/>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Dataflows</a:t>
            </a:r>
          </a:p>
        </p:txBody>
      </p:sp>
      <p:sp>
        <p:nvSpPr>
          <p:cNvPr id="18" name="Rectangle 17">
            <a:extLst>
              <a:ext uri="{FF2B5EF4-FFF2-40B4-BE49-F238E27FC236}">
                <a16:creationId xmlns:a16="http://schemas.microsoft.com/office/drawing/2014/main" id="{491887C6-40BD-434D-8EDA-A50ED290E2A1}"/>
              </a:ext>
            </a:extLst>
          </p:cNvPr>
          <p:cNvSpPr/>
          <p:nvPr/>
        </p:nvSpPr>
        <p:spPr bwMode="auto">
          <a:xfrm>
            <a:off x="365760" y="4952969"/>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Storage</a:t>
            </a:r>
            <a:endParaRPr lang="en-US" sz="18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069813C1-26BF-449E-B850-E0BEF2CA32AF}"/>
              </a:ext>
            </a:extLst>
          </p:cNvPr>
          <p:cNvSpPr>
            <a:spLocks noGrp="1"/>
          </p:cNvSpPr>
          <p:nvPr>
            <p:ph type="title"/>
          </p:nvPr>
        </p:nvSpPr>
        <p:spPr>
          <a:xfrm>
            <a:off x="588263" y="457200"/>
            <a:ext cx="11018520" cy="553998"/>
          </a:xfrm>
        </p:spPr>
        <p:txBody>
          <a:bodyPr/>
          <a:lstStyle/>
          <a:p>
            <a:r>
              <a:rPr lang="en-US"/>
              <a:t>But what if…</a:t>
            </a:r>
          </a:p>
        </p:txBody>
      </p:sp>
    </p:spTree>
    <p:extLst>
      <p:ext uri="{BB962C8B-B14F-4D97-AF65-F5344CB8AC3E}">
        <p14:creationId xmlns:p14="http://schemas.microsoft.com/office/powerpoint/2010/main" val="327504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6256692" y="1508430"/>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t>Azure Databricks</a:t>
            </a: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1D8D61B9-AEDD-B049-953E-63A08CB6384C}"/>
              </a:ext>
            </a:extLst>
          </p:cNvPr>
          <p:cNvSpPr/>
          <p:nvPr/>
        </p:nvSpPr>
        <p:spPr bwMode="auto">
          <a:xfrm>
            <a:off x="9213275" y="1508430"/>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t>Azure ML</a:t>
            </a:r>
          </a:p>
          <a:p>
            <a:pPr marL="0" marR="0" lvl="0" indent="0" algn="ctr" defTabSz="932472"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BF43A280-797C-0940-BC2C-8B6BBCDC09A7}"/>
              </a:ext>
            </a:extLst>
          </p:cNvPr>
          <p:cNvSpPr/>
          <p:nvPr/>
        </p:nvSpPr>
        <p:spPr bwMode="auto">
          <a:xfrm>
            <a:off x="7735523" y="1498859"/>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t>Azure SQL DW</a:t>
            </a:r>
            <a:b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51B2F9E-B4AA-784D-A278-F02E9C7B13BA}"/>
              </a:ext>
            </a:extLst>
          </p:cNvPr>
          <p:cNvSpPr/>
          <p:nvPr/>
        </p:nvSpPr>
        <p:spPr bwMode="auto">
          <a:xfrm>
            <a:off x="4777861" y="1504257"/>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t>Azure Data Factory</a:t>
            </a: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685" y="2583375"/>
            <a:ext cx="932914" cy="489262"/>
          </a:xfrm>
          <a:prstGeom prst="rect">
            <a:avLst/>
          </a:prstGeom>
        </p:spPr>
      </p:pic>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a:extLst>
              <a:ext uri="{28A0092B-C50C-407E-A947-70E740481C1C}">
                <a14:useLocalDpi xmlns:a14="http://schemas.microsoft.com/office/drawing/2010/main" val="0"/>
              </a:ext>
            </a:extLst>
          </a:blip>
          <a:srcRect l="19954" r="19722"/>
          <a:stretch/>
        </p:blipFill>
        <p:spPr>
          <a:xfrm>
            <a:off x="6429065" y="2497379"/>
            <a:ext cx="829714" cy="721336"/>
          </a:xfrm>
          <a:prstGeom prst="rect">
            <a:avLst/>
          </a:prstGeom>
        </p:spPr>
      </p:pic>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8323" y="2453014"/>
            <a:ext cx="743477" cy="743477"/>
          </a:xfrm>
          <a:prstGeom prst="rect">
            <a:avLst/>
          </a:prstGeom>
        </p:spPr>
      </p:pic>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9391261" y="2497379"/>
            <a:ext cx="808892" cy="629668"/>
          </a:xfrm>
          <a:prstGeom prst="rect">
            <a:avLst/>
          </a:prstGeom>
        </p:spPr>
      </p:pic>
      <p:sp>
        <p:nvSpPr>
          <p:cNvPr id="20" name="Rectangle 19">
            <a:extLst>
              <a:ext uri="{FF2B5EF4-FFF2-40B4-BE49-F238E27FC236}">
                <a16:creationId xmlns:a16="http://schemas.microsoft.com/office/drawing/2014/main" id="{E58E92FA-6915-E24C-95F6-1BE52F09D856}"/>
              </a:ext>
            </a:extLst>
          </p:cNvPr>
          <p:cNvSpPr/>
          <p:nvPr/>
        </p:nvSpPr>
        <p:spPr bwMode="auto">
          <a:xfrm>
            <a:off x="365760" y="2649383"/>
            <a:ext cx="3995928"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Datasets </a:t>
            </a:r>
          </a:p>
        </p:txBody>
      </p:sp>
      <p:sp>
        <p:nvSpPr>
          <p:cNvPr id="21" name="Rectangle 20">
            <a:extLst>
              <a:ext uri="{FF2B5EF4-FFF2-40B4-BE49-F238E27FC236}">
                <a16:creationId xmlns:a16="http://schemas.microsoft.com/office/drawing/2014/main" id="{14E5ACDF-C9F8-314F-9670-DED26A3ECE3D}"/>
              </a:ext>
            </a:extLst>
          </p:cNvPr>
          <p:cNvSpPr/>
          <p:nvPr/>
        </p:nvSpPr>
        <p:spPr bwMode="auto">
          <a:xfrm>
            <a:off x="365760" y="1497590"/>
            <a:ext cx="3995928"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Reports &amp; dashboards</a:t>
            </a:r>
            <a:endParaRPr kumimoji="0" lang="en-US" sz="1800" b="0" i="0" u="none" strike="noStrike" kern="1200" cap="none" spc="0" normalizeH="0" baseline="0" noProof="0">
              <a:ln>
                <a:noFill/>
              </a:ln>
              <a:solidFill>
                <a:srgbClr val="0D0D0D">
                  <a:lumMod val="25000"/>
                  <a:lumOff val="75000"/>
                </a:srgbClr>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476EF75-3781-9849-97A2-336AB388406D}"/>
              </a:ext>
            </a:extLst>
          </p:cNvPr>
          <p:cNvSpPr/>
          <p:nvPr/>
        </p:nvSpPr>
        <p:spPr bwMode="auto">
          <a:xfrm>
            <a:off x="365760" y="3801176"/>
            <a:ext cx="3995928"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Dataflows</a:t>
            </a:r>
          </a:p>
        </p:txBody>
      </p:sp>
      <p:sp>
        <p:nvSpPr>
          <p:cNvPr id="19" name="Rectangle 18">
            <a:extLst>
              <a:ext uri="{FF2B5EF4-FFF2-40B4-BE49-F238E27FC236}">
                <a16:creationId xmlns:a16="http://schemas.microsoft.com/office/drawing/2014/main" id="{0340F939-E26C-3142-86B5-3BED4C264165}"/>
              </a:ext>
            </a:extLst>
          </p:cNvPr>
          <p:cNvSpPr/>
          <p:nvPr/>
        </p:nvSpPr>
        <p:spPr bwMode="auto">
          <a:xfrm>
            <a:off x="279146" y="6009198"/>
            <a:ext cx="3129518" cy="753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FFC000"/>
                </a:solidFill>
                <a:effectLst/>
                <a:uLnTx/>
                <a:uFillTx/>
                <a:latin typeface="Segoe UI" panose="020B0502040204020203" pitchFamily="34" charset="0"/>
                <a:ea typeface="Segoe UI" panose="020B0502040204020203" pitchFamily="34" charset="0"/>
                <a:cs typeface="Segoe UI" panose="020B0502040204020203" pitchFamily="34" charset="0"/>
              </a:rPr>
              <a:t>Business analysts</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E6E6E6">
                    <a:lumMod val="90000"/>
                  </a:srgbClr>
                </a:solidFill>
                <a:effectLst/>
                <a:uLnTx/>
                <a:uFillTx/>
                <a:latin typeface="Segoe UI" panose="020B0502040204020203" pitchFamily="34" charset="0"/>
                <a:ea typeface="Segoe UI" panose="020B0502040204020203" pitchFamily="34" charset="0"/>
                <a:cs typeface="Segoe UI" panose="020B0502040204020203" pitchFamily="34" charset="0"/>
              </a:rPr>
              <a:t>Low/no code</a:t>
            </a:r>
          </a:p>
        </p:txBody>
      </p:sp>
      <p:sp>
        <p:nvSpPr>
          <p:cNvPr id="22" name="Rectangle 21">
            <a:extLst>
              <a:ext uri="{FF2B5EF4-FFF2-40B4-BE49-F238E27FC236}">
                <a16:creationId xmlns:a16="http://schemas.microsoft.com/office/drawing/2014/main" id="{4D7CC91E-1C4B-4846-BC66-2468D04E83CF}"/>
              </a:ext>
            </a:extLst>
          </p:cNvPr>
          <p:cNvSpPr/>
          <p:nvPr/>
        </p:nvSpPr>
        <p:spPr bwMode="auto">
          <a:xfrm>
            <a:off x="8336257" y="5870609"/>
            <a:ext cx="2110008" cy="1030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panose="020B0502040204020203" pitchFamily="34" charset="0"/>
                <a:ea typeface="Segoe UI" panose="020B0502040204020203" pitchFamily="34" charset="0"/>
                <a:cs typeface="Segoe UI" panose="020B0502040204020203" pitchFamily="34" charset="0"/>
              </a:rPr>
              <a:t>Data scientists </a:t>
            </a:r>
            <a:br>
              <a:rPr kumimoji="0" lang="en-US" sz="1600" b="0" i="0" u="none" strike="noStrike" kern="1200" cap="none" spc="0" normalizeH="0" baseline="0" noProof="0">
                <a:ln>
                  <a:noFill/>
                </a:ln>
                <a:solidFill>
                  <a:srgbClr val="0078D4">
                    <a:lumMod val="60000"/>
                    <a:lumOff val="40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1200" cap="none" spc="0" normalizeH="0" baseline="0" noProof="0">
                <a:ln>
                  <a:noFill/>
                </a:ln>
                <a:solidFill>
                  <a:srgbClr val="0078D4">
                    <a:lumMod val="60000"/>
                    <a:lumOff val="40000"/>
                  </a:srgbClr>
                </a:solidFill>
                <a:effectLst/>
                <a:uLnTx/>
                <a:uFillTx/>
                <a:latin typeface="Segoe UI" panose="020B0502040204020203" pitchFamily="34" charset="0"/>
                <a:ea typeface="Segoe UI" panose="020B0502040204020203" pitchFamily="34" charset="0"/>
                <a:cs typeface="Segoe UI" panose="020B0502040204020203" pitchFamily="34" charset="0"/>
              </a:rPr>
              <a:t>Data engineers</a:t>
            </a:r>
          </a:p>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E6E6E6"/>
                </a:solidFill>
                <a:effectLst/>
                <a:uLnTx/>
                <a:uFillTx/>
                <a:latin typeface="Segoe UI"/>
                <a:ea typeface="Segoe UI" pitchFamily="34" charset="0"/>
                <a:cs typeface="Segoe UI" pitchFamily="34" charset="0"/>
              </a:rPr>
              <a:t>Low to high code</a:t>
            </a:r>
          </a:p>
        </p:txBody>
      </p:sp>
      <p:sp>
        <p:nvSpPr>
          <p:cNvPr id="17" name="Rectangle 16">
            <a:extLst>
              <a:ext uri="{FF2B5EF4-FFF2-40B4-BE49-F238E27FC236}">
                <a16:creationId xmlns:a16="http://schemas.microsoft.com/office/drawing/2014/main" id="{D195323C-4421-DF4E-8756-0871C2589637}"/>
              </a:ext>
            </a:extLst>
          </p:cNvPr>
          <p:cNvSpPr/>
          <p:nvPr/>
        </p:nvSpPr>
        <p:spPr bwMode="auto">
          <a:xfrm>
            <a:off x="365760" y="4952969"/>
            <a:ext cx="10010078" cy="914400"/>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Azure Data Lake Storage Gen2</a:t>
            </a:r>
            <a:endParaRPr lang="en-US" sz="16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51FCDAD0-73A3-3A45-9977-C13F13F4C2BE}"/>
              </a:ext>
            </a:extLst>
          </p:cNvPr>
          <p:cNvGrpSpPr/>
          <p:nvPr/>
        </p:nvGrpSpPr>
        <p:grpSpPr>
          <a:xfrm>
            <a:off x="2961005" y="5372100"/>
            <a:ext cx="4819588" cy="363224"/>
            <a:chOff x="3869819" y="5372100"/>
            <a:chExt cx="4819588" cy="363224"/>
          </a:xfrm>
        </p:grpSpPr>
        <p:sp>
          <p:nvSpPr>
            <p:cNvPr id="23" name="Rectangle 22">
              <a:extLst>
                <a:ext uri="{FF2B5EF4-FFF2-40B4-BE49-F238E27FC236}">
                  <a16:creationId xmlns:a16="http://schemas.microsoft.com/office/drawing/2014/main" id="{896ACC0B-8AD5-FC4E-AF55-A604D5AC4AC1}"/>
                </a:ext>
              </a:extLst>
            </p:cNvPr>
            <p:cNvSpPr/>
            <p:nvPr/>
          </p:nvSpPr>
          <p:spPr bwMode="auto">
            <a:xfrm>
              <a:off x="38698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accent1">
                      <a:lumMod val="60000"/>
                      <a:lumOff val="40000"/>
                    </a:schemeClr>
                  </a:solidFill>
                  <a:ea typeface="Segoe UI" pitchFamily="34" charset="0"/>
                  <a:cs typeface="Segoe UI" pitchFamily="34" charset="0"/>
                </a:rPr>
                <a:t>CDM folder</a:t>
              </a:r>
            </a:p>
          </p:txBody>
        </p:sp>
        <p:sp>
          <p:nvSpPr>
            <p:cNvPr id="34" name="Rectangle 33">
              <a:extLst>
                <a:ext uri="{FF2B5EF4-FFF2-40B4-BE49-F238E27FC236}">
                  <a16:creationId xmlns:a16="http://schemas.microsoft.com/office/drawing/2014/main" id="{B02FD94E-7777-744F-8AED-FBB682BA92E3}"/>
                </a:ext>
              </a:extLst>
            </p:cNvPr>
            <p:cNvSpPr/>
            <p:nvPr/>
          </p:nvSpPr>
          <p:spPr bwMode="auto">
            <a:xfrm>
              <a:off x="55335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accent1">
                      <a:lumMod val="60000"/>
                      <a:lumOff val="40000"/>
                    </a:schemeClr>
                  </a:solidFill>
                  <a:cs typeface="Segoe UI" pitchFamily="34" charset="0"/>
                </a:rPr>
                <a:t>CDM folder</a:t>
              </a:r>
            </a:p>
          </p:txBody>
        </p:sp>
        <p:sp>
          <p:nvSpPr>
            <p:cNvPr id="35" name="Rectangle 34">
              <a:extLst>
                <a:ext uri="{FF2B5EF4-FFF2-40B4-BE49-F238E27FC236}">
                  <a16:creationId xmlns:a16="http://schemas.microsoft.com/office/drawing/2014/main" id="{8CD3B634-B1FA-7F4B-BE56-99C19D2FBA1E}"/>
                </a:ext>
              </a:extLst>
            </p:cNvPr>
            <p:cNvSpPr/>
            <p:nvPr/>
          </p:nvSpPr>
          <p:spPr bwMode="auto">
            <a:xfrm>
              <a:off x="71972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accent1">
                      <a:lumMod val="60000"/>
                      <a:lumOff val="40000"/>
                    </a:schemeClr>
                  </a:solidFill>
                  <a:cs typeface="Segoe UI" pitchFamily="34" charset="0"/>
                </a:rPr>
                <a:t>CDM folder</a:t>
              </a:r>
            </a:p>
          </p:txBody>
        </p:sp>
      </p:grpSp>
      <p:sp>
        <p:nvSpPr>
          <p:cNvPr id="2" name="Title 1">
            <a:extLst>
              <a:ext uri="{FF2B5EF4-FFF2-40B4-BE49-F238E27FC236}">
                <a16:creationId xmlns:a16="http://schemas.microsoft.com/office/drawing/2014/main" id="{F15203DD-CE22-4D91-9385-43A50872DC45}"/>
              </a:ext>
            </a:extLst>
          </p:cNvPr>
          <p:cNvSpPr>
            <a:spLocks noGrp="1"/>
          </p:cNvSpPr>
          <p:nvPr>
            <p:ph type="title"/>
          </p:nvPr>
        </p:nvSpPr>
        <p:spPr>
          <a:xfrm>
            <a:off x="588263" y="457200"/>
            <a:ext cx="11018520" cy="802997"/>
          </a:xfrm>
        </p:spPr>
        <p:txBody>
          <a:bodyPr>
            <a:normAutofit fontScale="90000"/>
          </a:bodyPr>
          <a:lstStyle/>
          <a:p>
            <a:r>
              <a:rPr lang="en-US"/>
              <a:t>Data + AI professionals can use the full power of the </a:t>
            </a:r>
            <a:br>
              <a:rPr lang="en-US"/>
            </a:br>
            <a:r>
              <a:rPr lang="en-US"/>
              <a:t>Azure Data Platform </a:t>
            </a:r>
          </a:p>
        </p:txBody>
      </p:sp>
    </p:spTree>
    <p:extLst>
      <p:ext uri="{BB962C8B-B14F-4D97-AF65-F5344CB8AC3E}">
        <p14:creationId xmlns:p14="http://schemas.microsoft.com/office/powerpoint/2010/main" val="97721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B1AA1AC-F98C-42BF-94E1-FCB6CF12D0C2}"/>
              </a:ext>
            </a:extLst>
          </p:cNvPr>
          <p:cNvSpPr txBox="1">
            <a:spLocks/>
          </p:cNvSpPr>
          <p:nvPr/>
        </p:nvSpPr>
        <p:spPr>
          <a:xfrm>
            <a:off x="621170" y="618742"/>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32719" fontAlgn="ctr"/>
            <a:r>
              <a:rPr lang="en-US" sz="3733" b="1" spc="-103" dirty="0">
                <a:solidFill>
                  <a:srgbClr val="FFFFFF"/>
                </a:solidFill>
              </a:rPr>
              <a:t>Where we are: a quick review</a:t>
            </a:r>
            <a:endParaRPr lang="en-US" sz="3733" b="1" spc="-103" dirty="0">
              <a:solidFill>
                <a:srgbClr val="FFFFFF"/>
              </a:solidFill>
              <a:latin typeface="Segoe UI Light"/>
            </a:endParaRPr>
          </a:p>
        </p:txBody>
      </p:sp>
      <p:sp>
        <p:nvSpPr>
          <p:cNvPr id="32" name="Title 1">
            <a:extLst>
              <a:ext uri="{FF2B5EF4-FFF2-40B4-BE49-F238E27FC236}">
                <a16:creationId xmlns:a16="http://schemas.microsoft.com/office/drawing/2014/main" id="{901AE218-73E4-4ECC-81A6-B13FF570502E}"/>
              </a:ext>
            </a:extLst>
          </p:cNvPr>
          <p:cNvSpPr txBox="1">
            <a:spLocks/>
          </p:cNvSpPr>
          <p:nvPr/>
        </p:nvSpPr>
        <p:spPr>
          <a:xfrm>
            <a:off x="621170" y="2038774"/>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32719" fontAlgn="ctr"/>
            <a:r>
              <a:rPr lang="en-US" sz="2667" b="1" spc="-103" dirty="0">
                <a:solidFill>
                  <a:srgbClr val="0078D7">
                    <a:lumMod val="60000"/>
                    <a:lumOff val="40000"/>
                  </a:srgbClr>
                </a:solidFill>
              </a:rPr>
              <a:t>Dataflows: Evolving Power BI</a:t>
            </a:r>
            <a:endParaRPr lang="en-US" sz="2667" b="1" spc="-103" dirty="0">
              <a:solidFill>
                <a:srgbClr val="0078D7">
                  <a:lumMod val="60000"/>
                  <a:lumOff val="40000"/>
                </a:srgbClr>
              </a:solidFill>
              <a:latin typeface="Segoe UI Light"/>
            </a:endParaRPr>
          </a:p>
        </p:txBody>
      </p:sp>
      <p:sp>
        <p:nvSpPr>
          <p:cNvPr id="38" name="Title 1">
            <a:extLst>
              <a:ext uri="{FF2B5EF4-FFF2-40B4-BE49-F238E27FC236}">
                <a16:creationId xmlns:a16="http://schemas.microsoft.com/office/drawing/2014/main" id="{D4BAAE63-DDEC-46F4-B479-8C707183CB5B}"/>
              </a:ext>
            </a:extLst>
          </p:cNvPr>
          <p:cNvSpPr txBox="1">
            <a:spLocks/>
          </p:cNvSpPr>
          <p:nvPr/>
        </p:nvSpPr>
        <p:spPr>
          <a:xfrm>
            <a:off x="621170" y="3458806"/>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32719" fontAlgn="ctr"/>
            <a:r>
              <a:rPr lang="en-US" sz="2667" b="1" spc="-103" dirty="0">
                <a:solidFill>
                  <a:srgbClr val="0078D7">
                    <a:lumMod val="60000"/>
                    <a:lumOff val="40000"/>
                  </a:srgbClr>
                </a:solidFill>
                <a:latin typeface="Segoe UI Light"/>
              </a:rPr>
              <a:t>Dataflows are like Excel</a:t>
            </a:r>
          </a:p>
        </p:txBody>
      </p:sp>
      <p:sp>
        <p:nvSpPr>
          <p:cNvPr id="39" name="Title 1">
            <a:extLst>
              <a:ext uri="{FF2B5EF4-FFF2-40B4-BE49-F238E27FC236}">
                <a16:creationId xmlns:a16="http://schemas.microsoft.com/office/drawing/2014/main" id="{3D0B17B2-2938-4316-9DC2-FE8797DDAA1B}"/>
              </a:ext>
            </a:extLst>
          </p:cNvPr>
          <p:cNvSpPr txBox="1">
            <a:spLocks/>
          </p:cNvSpPr>
          <p:nvPr/>
        </p:nvSpPr>
        <p:spPr>
          <a:xfrm>
            <a:off x="621170" y="4878839"/>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32719" fontAlgn="ctr"/>
            <a:r>
              <a:rPr lang="en-US" sz="2667" b="1" spc="-103" dirty="0">
                <a:solidFill>
                  <a:srgbClr val="0078D7">
                    <a:lumMod val="60000"/>
                    <a:lumOff val="40000"/>
                  </a:srgbClr>
                </a:solidFill>
              </a:rPr>
              <a:t>It’s not only about Power BI</a:t>
            </a:r>
            <a:endParaRPr lang="en-US" sz="2667" b="1" spc="-103" dirty="0">
              <a:solidFill>
                <a:srgbClr val="0078D7">
                  <a:lumMod val="60000"/>
                  <a:lumOff val="40000"/>
                </a:srgbClr>
              </a:solidFill>
              <a:latin typeface="Segoe UI Light"/>
            </a:endParaRPr>
          </a:p>
        </p:txBody>
      </p:sp>
    </p:spTree>
    <p:extLst>
      <p:ext uri="{BB962C8B-B14F-4D97-AF65-F5344CB8AC3E}">
        <p14:creationId xmlns:p14="http://schemas.microsoft.com/office/powerpoint/2010/main" val="349571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F465F-688A-A04F-A5C1-BD57E40422D2}"/>
              </a:ext>
            </a:extLst>
          </p:cNvPr>
          <p:cNvSpPr txBox="1"/>
          <p:nvPr/>
        </p:nvSpPr>
        <p:spPr>
          <a:xfrm>
            <a:off x="4572000" y="1456950"/>
            <a:ext cx="7254240" cy="3016210"/>
          </a:xfrm>
          <a:prstGeom prst="rect">
            <a:avLst/>
          </a:prstGeom>
          <a:noFill/>
        </p:spPr>
        <p:txBody>
          <a:bodyPr wrap="square" lIns="0" tIns="0" rIns="0" bIns="0" rtlCol="0" anchor="t">
            <a:spAutoFit/>
          </a:bodyPr>
          <a:lstStyle/>
          <a:p>
            <a:r>
              <a:rPr lang="en-US" sz="2800"/>
              <a:t>…we want to leverage the data created by the dataflow in applications or services outside of Power BI? </a:t>
            </a:r>
          </a:p>
          <a:p>
            <a:endParaRPr lang="en-US" sz="2800"/>
          </a:p>
          <a:p>
            <a:r>
              <a:rPr lang="en-US" sz="2800"/>
              <a:t>…or to provide an easy way to consume analytical data created outside of Power BI, in Power BI?</a:t>
            </a:r>
          </a:p>
        </p:txBody>
      </p:sp>
      <p:sp>
        <p:nvSpPr>
          <p:cNvPr id="13" name="Rectangle 12">
            <a:extLst>
              <a:ext uri="{FF2B5EF4-FFF2-40B4-BE49-F238E27FC236}">
                <a16:creationId xmlns:a16="http://schemas.microsoft.com/office/drawing/2014/main" id="{C913C2DF-6C0E-D649-AE29-FE94ECD3C6B8}"/>
              </a:ext>
            </a:extLst>
          </p:cNvPr>
          <p:cNvSpPr/>
          <p:nvPr/>
        </p:nvSpPr>
        <p:spPr bwMode="auto">
          <a:xfrm>
            <a:off x="365760" y="2649383"/>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Datasets </a:t>
            </a:r>
          </a:p>
        </p:txBody>
      </p:sp>
      <p:sp>
        <p:nvSpPr>
          <p:cNvPr id="15" name="Rectangle 14">
            <a:extLst>
              <a:ext uri="{FF2B5EF4-FFF2-40B4-BE49-F238E27FC236}">
                <a16:creationId xmlns:a16="http://schemas.microsoft.com/office/drawing/2014/main" id="{86D43812-0CBC-8140-B340-A9568E612608}"/>
              </a:ext>
            </a:extLst>
          </p:cNvPr>
          <p:cNvSpPr/>
          <p:nvPr/>
        </p:nvSpPr>
        <p:spPr bwMode="auto">
          <a:xfrm>
            <a:off x="365760" y="1497590"/>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Reports &amp; dashboards</a:t>
            </a:r>
            <a:endParaRPr lang="en-US" sz="1800">
              <a:solidFill>
                <a:schemeClr val="tx2">
                  <a:lumMod val="25000"/>
                  <a:lumOff val="75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1396187-A727-D541-8B36-9524F4C4B68B}"/>
              </a:ext>
            </a:extLst>
          </p:cNvPr>
          <p:cNvSpPr/>
          <p:nvPr/>
        </p:nvSpPr>
        <p:spPr bwMode="auto">
          <a:xfrm>
            <a:off x="365760" y="3801176"/>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Dataflows</a:t>
            </a:r>
          </a:p>
        </p:txBody>
      </p:sp>
      <p:sp>
        <p:nvSpPr>
          <p:cNvPr id="18" name="Rectangle 17">
            <a:extLst>
              <a:ext uri="{FF2B5EF4-FFF2-40B4-BE49-F238E27FC236}">
                <a16:creationId xmlns:a16="http://schemas.microsoft.com/office/drawing/2014/main" id="{491887C6-40BD-434D-8EDA-A50ED290E2A1}"/>
              </a:ext>
            </a:extLst>
          </p:cNvPr>
          <p:cNvSpPr/>
          <p:nvPr/>
        </p:nvSpPr>
        <p:spPr bwMode="auto">
          <a:xfrm>
            <a:off x="365760" y="4952969"/>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Storage</a:t>
            </a:r>
            <a:endParaRPr lang="en-US" sz="18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069813C1-26BF-449E-B850-E0BEF2CA32AF}"/>
              </a:ext>
            </a:extLst>
          </p:cNvPr>
          <p:cNvSpPr>
            <a:spLocks noGrp="1"/>
          </p:cNvSpPr>
          <p:nvPr>
            <p:ph type="title"/>
          </p:nvPr>
        </p:nvSpPr>
        <p:spPr>
          <a:xfrm>
            <a:off x="588263" y="457200"/>
            <a:ext cx="11018520" cy="553998"/>
          </a:xfrm>
        </p:spPr>
        <p:txBody>
          <a:bodyPr/>
          <a:lstStyle/>
          <a:p>
            <a:r>
              <a:rPr lang="en-US"/>
              <a:t>But what if…</a:t>
            </a:r>
          </a:p>
        </p:txBody>
      </p:sp>
      <p:grpSp>
        <p:nvGrpSpPr>
          <p:cNvPr id="8" name="Group 7">
            <a:extLst>
              <a:ext uri="{FF2B5EF4-FFF2-40B4-BE49-F238E27FC236}">
                <a16:creationId xmlns:a16="http://schemas.microsoft.com/office/drawing/2014/main" id="{919B2FF1-44B0-403B-969B-FF236EDAE5C7}"/>
              </a:ext>
            </a:extLst>
          </p:cNvPr>
          <p:cNvGrpSpPr/>
          <p:nvPr/>
        </p:nvGrpSpPr>
        <p:grpSpPr>
          <a:xfrm>
            <a:off x="11606783" y="1292416"/>
            <a:ext cx="382623" cy="410348"/>
            <a:chOff x="7719712" y="736575"/>
            <a:chExt cx="570243" cy="570243"/>
          </a:xfrm>
        </p:grpSpPr>
        <p:sp>
          <p:nvSpPr>
            <p:cNvPr id="9" name="Oval 8">
              <a:extLst>
                <a:ext uri="{FF2B5EF4-FFF2-40B4-BE49-F238E27FC236}">
                  <a16:creationId xmlns:a16="http://schemas.microsoft.com/office/drawing/2014/main" id="{2BFAE1E1-742D-4DC6-BDD2-CCFC2CF58BC7}"/>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Checkmark">
              <a:extLst>
                <a:ext uri="{FF2B5EF4-FFF2-40B4-BE49-F238E27FC236}">
                  <a16:creationId xmlns:a16="http://schemas.microsoft.com/office/drawing/2014/main" id="{CA6F882A-4C5B-428F-80AF-6635D466FC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spTree>
    <p:extLst>
      <p:ext uri="{BB962C8B-B14F-4D97-AF65-F5344CB8AC3E}">
        <p14:creationId xmlns:p14="http://schemas.microsoft.com/office/powerpoint/2010/main" val="26277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85AB173-F0F7-3940-997D-CE8E5F740DED}"/>
              </a:ext>
            </a:extLst>
          </p:cNvPr>
          <p:cNvGrpSpPr/>
          <p:nvPr/>
        </p:nvGrpSpPr>
        <p:grpSpPr>
          <a:xfrm>
            <a:off x="6891838" y="1504257"/>
            <a:ext cx="1097280" cy="3216717"/>
            <a:chOff x="6891838" y="1504257"/>
            <a:chExt cx="1097280" cy="3216717"/>
          </a:xfrm>
        </p:grpSpPr>
        <p:sp>
          <p:nvSpPr>
            <p:cNvPr id="27" name="Rectangle 26">
              <a:extLst>
                <a:ext uri="{FF2B5EF4-FFF2-40B4-BE49-F238E27FC236}">
                  <a16:creationId xmlns:a16="http://schemas.microsoft.com/office/drawing/2014/main" id="{951B2F9E-B4AA-784D-A278-F02E9C7B13BA}"/>
                </a:ext>
              </a:extLst>
            </p:cNvPr>
            <p:cNvSpPr/>
            <p:nvPr/>
          </p:nvSpPr>
          <p:spPr bwMode="auto">
            <a:xfrm>
              <a:off x="6891838" y="1504257"/>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t>Azure Data Factory</a:t>
              </a: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021" y="2583375"/>
              <a:ext cx="932914" cy="489262"/>
            </a:xfrm>
            <a:prstGeom prst="rect">
              <a:avLst/>
            </a:prstGeom>
          </p:spPr>
        </p:pic>
      </p:grpSp>
      <p:grpSp>
        <p:nvGrpSpPr>
          <p:cNvPr id="9" name="Group 8">
            <a:extLst>
              <a:ext uri="{FF2B5EF4-FFF2-40B4-BE49-F238E27FC236}">
                <a16:creationId xmlns:a16="http://schemas.microsoft.com/office/drawing/2014/main" id="{AF7CD70F-A5AA-F644-9CCC-9A857CD238F9}"/>
              </a:ext>
            </a:extLst>
          </p:cNvPr>
          <p:cNvGrpSpPr/>
          <p:nvPr/>
        </p:nvGrpSpPr>
        <p:grpSpPr>
          <a:xfrm>
            <a:off x="8169417" y="1508430"/>
            <a:ext cx="1097280" cy="3216717"/>
            <a:chOff x="8169417" y="1508430"/>
            <a:chExt cx="1097280" cy="3216717"/>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8169417"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t>Azure Databricks</a:t>
              </a: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endParaRPr>
            </a:p>
          </p:txBody>
        </p:sp>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a:extLst>
                <a:ext uri="{28A0092B-C50C-407E-A947-70E740481C1C}">
                  <a14:useLocalDpi xmlns:a14="http://schemas.microsoft.com/office/drawing/2010/main" val="0"/>
                </a:ext>
              </a:extLst>
            </a:blip>
            <a:srcRect l="19954" r="19722"/>
            <a:stretch/>
          </p:blipFill>
          <p:spPr>
            <a:xfrm>
              <a:off x="8303200" y="2497379"/>
              <a:ext cx="829714" cy="721336"/>
            </a:xfrm>
            <a:prstGeom prst="rect">
              <a:avLst/>
            </a:prstGeom>
          </p:spPr>
        </p:pic>
      </p:grpSp>
      <p:grpSp>
        <p:nvGrpSpPr>
          <p:cNvPr id="10" name="Group 9">
            <a:extLst>
              <a:ext uri="{FF2B5EF4-FFF2-40B4-BE49-F238E27FC236}">
                <a16:creationId xmlns:a16="http://schemas.microsoft.com/office/drawing/2014/main" id="{2D20DE8C-73F1-B840-981E-321887193713}"/>
              </a:ext>
            </a:extLst>
          </p:cNvPr>
          <p:cNvGrpSpPr/>
          <p:nvPr/>
        </p:nvGrpSpPr>
        <p:grpSpPr>
          <a:xfrm>
            <a:off x="9446996" y="1498859"/>
            <a:ext cx="1097280" cy="3216717"/>
            <a:chOff x="9446996" y="1498859"/>
            <a:chExt cx="1097280" cy="3216717"/>
          </a:xfrm>
        </p:grpSpPr>
        <p:sp>
          <p:nvSpPr>
            <p:cNvPr id="26" name="Rectangle 25">
              <a:extLst>
                <a:ext uri="{FF2B5EF4-FFF2-40B4-BE49-F238E27FC236}">
                  <a16:creationId xmlns:a16="http://schemas.microsoft.com/office/drawing/2014/main" id="{BF43A280-797C-0940-BC2C-8B6BBCDC09A7}"/>
                </a:ext>
              </a:extLst>
            </p:cNvPr>
            <p:cNvSpPr/>
            <p:nvPr/>
          </p:nvSpPr>
          <p:spPr bwMode="auto">
            <a:xfrm>
              <a:off x="9446996" y="1498859"/>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t>Azure SQL DW</a:t>
              </a:r>
              <a:b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endParaRPr>
            </a:p>
          </p:txBody>
        </p:sp>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897" y="2453014"/>
              <a:ext cx="743477" cy="743477"/>
            </a:xfrm>
            <a:prstGeom prst="rect">
              <a:avLst/>
            </a:prstGeom>
          </p:spPr>
        </p:pic>
      </p:grpSp>
      <p:grpSp>
        <p:nvGrpSpPr>
          <p:cNvPr id="11" name="Group 10">
            <a:extLst>
              <a:ext uri="{FF2B5EF4-FFF2-40B4-BE49-F238E27FC236}">
                <a16:creationId xmlns:a16="http://schemas.microsoft.com/office/drawing/2014/main" id="{ADA6526E-781F-C249-8901-7E16CEA4FCB7}"/>
              </a:ext>
            </a:extLst>
          </p:cNvPr>
          <p:cNvGrpSpPr/>
          <p:nvPr/>
        </p:nvGrpSpPr>
        <p:grpSpPr>
          <a:xfrm>
            <a:off x="10724575" y="1508430"/>
            <a:ext cx="1097280" cy="3216717"/>
            <a:chOff x="10724575" y="1508430"/>
            <a:chExt cx="1097280" cy="3216717"/>
          </a:xfrm>
        </p:grpSpPr>
        <p:sp>
          <p:nvSpPr>
            <p:cNvPr id="25" name="Rectangle 24">
              <a:extLst>
                <a:ext uri="{FF2B5EF4-FFF2-40B4-BE49-F238E27FC236}">
                  <a16:creationId xmlns:a16="http://schemas.microsoft.com/office/drawing/2014/main" id="{1D8D61B9-AEDD-B049-953E-63A08CB6384C}"/>
                </a:ext>
              </a:extLst>
            </p:cNvPr>
            <p:cNvSpPr/>
            <p:nvPr/>
          </p:nvSpPr>
          <p:spPr bwMode="auto">
            <a:xfrm>
              <a:off x="10724575"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t>Azure ML</a:t>
              </a:r>
            </a:p>
            <a:p>
              <a:pPr marL="0" marR="0" lvl="0" indent="0" algn="ctr" defTabSz="932472"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endParaRPr>
            </a:p>
          </p:txBody>
        </p:sp>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10868769" y="2497379"/>
              <a:ext cx="808892" cy="629668"/>
            </a:xfrm>
            <a:prstGeom prst="rect">
              <a:avLst/>
            </a:prstGeom>
          </p:spPr>
        </p:pic>
      </p:grpSp>
      <p:sp>
        <p:nvSpPr>
          <p:cNvPr id="28" name="Rectangle 27">
            <a:extLst>
              <a:ext uri="{FF2B5EF4-FFF2-40B4-BE49-F238E27FC236}">
                <a16:creationId xmlns:a16="http://schemas.microsoft.com/office/drawing/2014/main" id="{F476EF75-3781-9849-97A2-336AB388406D}"/>
              </a:ext>
            </a:extLst>
          </p:cNvPr>
          <p:cNvSpPr/>
          <p:nvPr/>
        </p:nvSpPr>
        <p:spPr bwMode="auto">
          <a:xfrm>
            <a:off x="514339" y="3861982"/>
            <a:ext cx="2321560"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000">
                <a:gradFill>
                  <a:gsLst>
                    <a:gs pos="0">
                      <a:srgbClr val="FFFFFF"/>
                    </a:gs>
                    <a:gs pos="100000">
                      <a:srgbClr val="FFFFFF"/>
                    </a:gs>
                  </a:gsLst>
                  <a:lin ang="5400000" scaled="0"/>
                </a:gradFill>
                <a:ea typeface="Segoe UI" pitchFamily="34" charset="0"/>
                <a:cs typeface="Segoe UI" pitchFamily="34" charset="0"/>
              </a:rPr>
              <a:t>Dataflow</a:t>
            </a:r>
          </a:p>
        </p:txBody>
      </p:sp>
      <p:sp>
        <p:nvSpPr>
          <p:cNvPr id="30" name="Rectangle 29">
            <a:extLst>
              <a:ext uri="{FF2B5EF4-FFF2-40B4-BE49-F238E27FC236}">
                <a16:creationId xmlns:a16="http://schemas.microsoft.com/office/drawing/2014/main" id="{D83891B1-9E74-064E-8EAF-0E64C2797D26}"/>
              </a:ext>
            </a:extLst>
          </p:cNvPr>
          <p:cNvSpPr/>
          <p:nvPr/>
        </p:nvSpPr>
        <p:spPr bwMode="auto">
          <a:xfrm>
            <a:off x="514339" y="4952968"/>
            <a:ext cx="11307516" cy="1117631"/>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                                              Azure Data Lake Storage Gen2</a:t>
            </a:r>
            <a:endParaRPr lang="en-US" sz="16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0949099E-C150-CF41-B70A-5CDF53D25B98}"/>
              </a:ext>
            </a:extLst>
          </p:cNvPr>
          <p:cNvGrpSpPr/>
          <p:nvPr/>
        </p:nvGrpSpPr>
        <p:grpSpPr>
          <a:xfrm>
            <a:off x="3458538" y="1508430"/>
            <a:ext cx="2812639" cy="2066194"/>
            <a:chOff x="365760" y="1497590"/>
            <a:chExt cx="2812639" cy="2066194"/>
          </a:xfrm>
          <a:solidFill>
            <a:schemeClr val="bg1"/>
          </a:solidFill>
        </p:grpSpPr>
        <p:sp>
          <p:nvSpPr>
            <p:cNvPr id="18" name="Rectangle 17">
              <a:extLst>
                <a:ext uri="{FF2B5EF4-FFF2-40B4-BE49-F238E27FC236}">
                  <a16:creationId xmlns:a16="http://schemas.microsoft.com/office/drawing/2014/main" id="{94512852-AFF1-0C40-965E-1951F370B7CB}"/>
                </a:ext>
              </a:extLst>
            </p:cNvPr>
            <p:cNvSpPr/>
            <p:nvPr/>
          </p:nvSpPr>
          <p:spPr bwMode="auto">
            <a:xfrm>
              <a:off x="365760" y="1497590"/>
              <a:ext cx="2812639" cy="2066194"/>
            </a:xfrm>
            <a:prstGeom prst="rect">
              <a:avLst/>
            </a:prstGeom>
            <a:grp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cs typeface="Segoe UI" pitchFamily="34" charset="0"/>
                </a:rPr>
                <a:t>Dynamics 365 for Finance &amp; Operations</a:t>
              </a:r>
            </a:p>
            <a:p>
              <a:pPr algn="ct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pic>
          <p:nvPicPr>
            <p:cNvPr id="36" name="Picture 2" descr="Image result for dynamics 365 logo">
              <a:extLst>
                <a:ext uri="{FF2B5EF4-FFF2-40B4-BE49-F238E27FC236}">
                  <a16:creationId xmlns:a16="http://schemas.microsoft.com/office/drawing/2014/main" id="{96E97501-AA0B-1C4E-96C4-3B457D149D47}"/>
                </a:ext>
              </a:extLst>
            </p:cNvPr>
            <p:cNvPicPr>
              <a:picLocks noChangeAspect="1" noChangeArrowheads="1"/>
            </p:cNvPicPr>
            <p:nvPr/>
          </p:nvPicPr>
          <p:blipFill rotWithShape="1">
            <a:blip r:embed="rId7" cstate="hq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auto">
            <a:xfrm>
              <a:off x="1531233" y="1755161"/>
              <a:ext cx="340358" cy="392312"/>
            </a:xfrm>
            <a:prstGeom prst="rect">
              <a:avLst/>
            </a:prstGeom>
            <a:grpFill/>
          </p:spPr>
        </p:pic>
      </p:grpSp>
      <p:sp>
        <p:nvSpPr>
          <p:cNvPr id="37" name="Rectangle 36">
            <a:extLst>
              <a:ext uri="{FF2B5EF4-FFF2-40B4-BE49-F238E27FC236}">
                <a16:creationId xmlns:a16="http://schemas.microsoft.com/office/drawing/2014/main" id="{481E830C-69D4-6940-BAD2-010D9E164316}"/>
              </a:ext>
            </a:extLst>
          </p:cNvPr>
          <p:cNvSpPr/>
          <p:nvPr/>
        </p:nvSpPr>
        <p:spPr bwMode="auto">
          <a:xfrm>
            <a:off x="3463231" y="3812016"/>
            <a:ext cx="2807946" cy="914400"/>
          </a:xfrm>
          <a:prstGeom prst="rect">
            <a:avLst/>
          </a:prstGeom>
          <a:solidFill>
            <a:schemeClr val="bg1"/>
          </a:solid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000">
                <a:gradFill>
                  <a:gsLst>
                    <a:gs pos="0">
                      <a:srgbClr val="FFFFFF"/>
                    </a:gs>
                    <a:gs pos="100000">
                      <a:srgbClr val="FFFFFF"/>
                    </a:gs>
                  </a:gsLst>
                  <a:lin ang="5400000" scaled="0"/>
                </a:gradFill>
                <a:ea typeface="Segoe UI" pitchFamily="34" charset="0"/>
                <a:cs typeface="Segoe UI" pitchFamily="34" charset="0"/>
              </a:rPr>
              <a:t>Dynamics 365 data</a:t>
            </a:r>
          </a:p>
        </p:txBody>
      </p:sp>
      <p:grpSp>
        <p:nvGrpSpPr>
          <p:cNvPr id="7" name="Group 6">
            <a:extLst>
              <a:ext uri="{FF2B5EF4-FFF2-40B4-BE49-F238E27FC236}">
                <a16:creationId xmlns:a16="http://schemas.microsoft.com/office/drawing/2014/main" id="{F18A94D5-A02E-2245-A5FF-A1BB68104845}"/>
              </a:ext>
            </a:extLst>
          </p:cNvPr>
          <p:cNvGrpSpPr/>
          <p:nvPr/>
        </p:nvGrpSpPr>
        <p:grpSpPr>
          <a:xfrm>
            <a:off x="514339" y="1558396"/>
            <a:ext cx="2321560" cy="2066194"/>
            <a:chOff x="3955639" y="1497590"/>
            <a:chExt cx="2321560" cy="2066194"/>
          </a:xfrm>
        </p:grpSpPr>
        <p:sp>
          <p:nvSpPr>
            <p:cNvPr id="21" name="Rectangle 20">
              <a:extLst>
                <a:ext uri="{FF2B5EF4-FFF2-40B4-BE49-F238E27FC236}">
                  <a16:creationId xmlns:a16="http://schemas.microsoft.com/office/drawing/2014/main" id="{14E5ACDF-C9F8-314F-9670-DED26A3ECE3D}"/>
                </a:ext>
              </a:extLst>
            </p:cNvPr>
            <p:cNvSpPr/>
            <p:nvPr/>
          </p:nvSpPr>
          <p:spPr bwMode="auto">
            <a:xfrm>
              <a:off x="3955639" y="1497590"/>
              <a:ext cx="2321560" cy="2066194"/>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cs typeface="Segoe UI" pitchFamily="34" charset="0"/>
                </a:rPr>
                <a:t>Self service customizations</a:t>
              </a:r>
            </a:p>
            <a:p>
              <a:pPr algn="ctr" defTabSz="932472" fontAlgn="base">
                <a:spcBef>
                  <a:spcPct val="0"/>
                </a:spcBef>
                <a:spcAft>
                  <a:spcPct val="0"/>
                </a:spcAft>
              </a:pPr>
              <a:r>
                <a:rPr lang="en-US" sz="2000">
                  <a:gradFill>
                    <a:gsLst>
                      <a:gs pos="0">
                        <a:srgbClr val="FFFFFF"/>
                      </a:gs>
                      <a:gs pos="100000">
                        <a:srgbClr val="FFFFFF"/>
                      </a:gs>
                    </a:gsLst>
                    <a:lin ang="5400000" scaled="0"/>
                  </a:gradFill>
                  <a:cs typeface="Segoe UI" pitchFamily="34" charset="0"/>
                </a:rPr>
                <a:t>in Power BI</a:t>
              </a:r>
            </a:p>
            <a:p>
              <a:pPr algn="ctr" defTabSz="932472" fontAlgn="base">
                <a:spcBef>
                  <a:spcPct val="0"/>
                </a:spcBef>
                <a:spcAft>
                  <a:spcPct val="0"/>
                </a:spcAft>
              </a:pPr>
              <a:endParaRPr lang="en-US" sz="1400">
                <a:solidFill>
                  <a:schemeClr val="tx2">
                    <a:lumMod val="25000"/>
                    <a:lumOff val="75000"/>
                  </a:schemeClr>
                </a:solidFill>
                <a:ea typeface="Segoe UI" pitchFamily="34" charset="0"/>
                <a:cs typeface="Segoe UI" pitchFamily="34" charset="0"/>
              </a:endParaRPr>
            </a:p>
          </p:txBody>
        </p:sp>
        <p:pic>
          <p:nvPicPr>
            <p:cNvPr id="38" name="Picture 37">
              <a:extLst>
                <a:ext uri="{FF2B5EF4-FFF2-40B4-BE49-F238E27FC236}">
                  <a16:creationId xmlns:a16="http://schemas.microsoft.com/office/drawing/2014/main" id="{685219EA-DA21-7A4C-BC5D-795BF8117907}"/>
                </a:ext>
              </a:extLst>
            </p:cNvPr>
            <p:cNvPicPr>
              <a:picLocks noChangeAspect="1"/>
            </p:cNvPicPr>
            <p:nvPr/>
          </p:nvPicPr>
          <p:blipFill>
            <a:blip r:embed="rId9" cstate="hqprint">
              <a:lum bright="100000"/>
              <a:extLst>
                <a:ext uri="{28A0092B-C50C-407E-A947-70E740481C1C}">
                  <a14:useLocalDpi xmlns:a14="http://schemas.microsoft.com/office/drawing/2010/main"/>
                </a:ext>
              </a:extLst>
            </a:blip>
            <a:stretch>
              <a:fillRect/>
            </a:stretch>
          </p:blipFill>
          <p:spPr>
            <a:xfrm>
              <a:off x="4943613" y="1800487"/>
              <a:ext cx="345611" cy="276261"/>
            </a:xfrm>
            <a:prstGeom prst="rect">
              <a:avLst/>
            </a:prstGeom>
          </p:spPr>
        </p:pic>
      </p:grpSp>
      <p:sp>
        <p:nvSpPr>
          <p:cNvPr id="3" name="Rectangle 2">
            <a:extLst>
              <a:ext uri="{FF2B5EF4-FFF2-40B4-BE49-F238E27FC236}">
                <a16:creationId xmlns:a16="http://schemas.microsoft.com/office/drawing/2014/main" id="{EC815D2C-6F11-A549-8426-3EFB02F04850}"/>
              </a:ext>
            </a:extLst>
          </p:cNvPr>
          <p:cNvSpPr/>
          <p:nvPr/>
        </p:nvSpPr>
        <p:spPr bwMode="auto">
          <a:xfrm>
            <a:off x="4022652" y="5367439"/>
            <a:ext cx="1684409" cy="469023"/>
          </a:xfrm>
          <a:prstGeom prst="rect">
            <a:avLst/>
          </a:prstGeom>
          <a:solidFill>
            <a:srgbClr val="3A3A3A"/>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accent1">
                    <a:lumMod val="60000"/>
                    <a:lumOff val="40000"/>
                  </a:schemeClr>
                </a:solidFill>
                <a:ea typeface="Segoe UI" pitchFamily="34" charset="0"/>
                <a:cs typeface="Segoe UI" pitchFamily="34" charset="0"/>
              </a:rPr>
              <a:t>CDM folder</a:t>
            </a:r>
          </a:p>
        </p:txBody>
      </p:sp>
      <p:cxnSp>
        <p:nvCxnSpPr>
          <p:cNvPr id="4" name="Straight Arrow Connector 3">
            <a:extLst>
              <a:ext uri="{FF2B5EF4-FFF2-40B4-BE49-F238E27FC236}">
                <a16:creationId xmlns:a16="http://schemas.microsoft.com/office/drawing/2014/main" id="{D9D7FBDD-8151-4BF1-86FB-B4E49138BAD4}"/>
              </a:ext>
            </a:extLst>
          </p:cNvPr>
          <p:cNvCxnSpPr>
            <a:cxnSpLocks/>
            <a:stCxn id="37" idx="2"/>
          </p:cNvCxnSpPr>
          <p:nvPr/>
        </p:nvCxnSpPr>
        <p:spPr>
          <a:xfrm>
            <a:off x="4867204" y="4726416"/>
            <a:ext cx="0" cy="638143"/>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9E9879A-1B10-4F49-A24E-191E25F30F03}"/>
              </a:ext>
            </a:extLst>
          </p:cNvPr>
          <p:cNvCxnSpPr>
            <a:cxnSpLocks/>
            <a:endCxn id="28" idx="2"/>
          </p:cNvCxnSpPr>
          <p:nvPr/>
        </p:nvCxnSpPr>
        <p:spPr>
          <a:xfrm rot="10800000">
            <a:off x="1675120" y="4776382"/>
            <a:ext cx="2347541" cy="873306"/>
          </a:xfrm>
          <a:prstGeom prst="bentConnector2">
            <a:avLst/>
          </a:prstGeom>
          <a:ln>
            <a:solidFill>
              <a:srgbClr val="FFC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C78042E-AB10-47EA-AEF1-B565E0CCA974}"/>
              </a:ext>
            </a:extLst>
          </p:cNvPr>
          <p:cNvSpPr>
            <a:spLocks noGrp="1"/>
          </p:cNvSpPr>
          <p:nvPr>
            <p:ph type="title"/>
          </p:nvPr>
        </p:nvSpPr>
        <p:spPr>
          <a:xfrm>
            <a:off x="588263" y="457200"/>
            <a:ext cx="11233592" cy="751111"/>
          </a:xfrm>
        </p:spPr>
        <p:txBody>
          <a:bodyPr>
            <a:normAutofit fontScale="90000"/>
          </a:bodyPr>
          <a:lstStyle/>
          <a:p>
            <a:r>
              <a:rPr lang="en-US"/>
              <a:t>Deliver ready-made insights to Power BI users from Azure</a:t>
            </a:r>
          </a:p>
        </p:txBody>
      </p:sp>
      <p:cxnSp>
        <p:nvCxnSpPr>
          <p:cNvPr id="34" name="Straight Arrow Connector 33">
            <a:extLst>
              <a:ext uri="{FF2B5EF4-FFF2-40B4-BE49-F238E27FC236}">
                <a16:creationId xmlns:a16="http://schemas.microsoft.com/office/drawing/2014/main" id="{3856B6C2-97B9-470B-BF97-3BA6A063F932}"/>
              </a:ext>
            </a:extLst>
          </p:cNvPr>
          <p:cNvCxnSpPr>
            <a:cxnSpLocks/>
          </p:cNvCxnSpPr>
          <p:nvPr/>
        </p:nvCxnSpPr>
        <p:spPr>
          <a:xfrm flipH="1">
            <a:off x="11273215" y="4726416"/>
            <a:ext cx="4066" cy="923273"/>
          </a:xfrm>
          <a:prstGeom prst="straightConnector1">
            <a:avLst/>
          </a:prstGeom>
          <a:ln>
            <a:solidFill>
              <a:srgbClr val="0CD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9562E5-09E5-4F2C-9BB3-074589F1D142}"/>
              </a:ext>
            </a:extLst>
          </p:cNvPr>
          <p:cNvCxnSpPr>
            <a:cxnSpLocks/>
          </p:cNvCxnSpPr>
          <p:nvPr/>
        </p:nvCxnSpPr>
        <p:spPr>
          <a:xfrm flipH="1">
            <a:off x="5707061" y="5649689"/>
            <a:ext cx="5566154" cy="0"/>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7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340F939-E26C-3142-86B5-3BED4C264165}"/>
              </a:ext>
            </a:extLst>
          </p:cNvPr>
          <p:cNvSpPr/>
          <p:nvPr/>
        </p:nvSpPr>
        <p:spPr bwMode="auto">
          <a:xfrm>
            <a:off x="138484" y="909069"/>
            <a:ext cx="3129518" cy="753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schemeClr val="accent4">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Business analysts</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bg2">
                    <a:lumMod val="25000"/>
                  </a:schemeClr>
                </a:solidFill>
                <a:effectLst/>
                <a:uLnTx/>
                <a:uFillTx/>
                <a:latin typeface="Segoe UI" panose="020B0502040204020203" pitchFamily="34" charset="0"/>
                <a:ea typeface="Segoe UI" panose="020B0502040204020203" pitchFamily="34" charset="0"/>
                <a:cs typeface="Segoe UI" panose="020B0502040204020203" pitchFamily="34" charset="0"/>
              </a:rPr>
              <a:t>Low/no code</a:t>
            </a:r>
          </a:p>
        </p:txBody>
      </p:sp>
      <p:sp>
        <p:nvSpPr>
          <p:cNvPr id="22" name="Rectangle 21">
            <a:extLst>
              <a:ext uri="{FF2B5EF4-FFF2-40B4-BE49-F238E27FC236}">
                <a16:creationId xmlns:a16="http://schemas.microsoft.com/office/drawing/2014/main" id="{4D7CC91E-1C4B-4846-BC66-2468D04E83CF}"/>
              </a:ext>
            </a:extLst>
          </p:cNvPr>
          <p:cNvSpPr/>
          <p:nvPr/>
        </p:nvSpPr>
        <p:spPr bwMode="auto">
          <a:xfrm>
            <a:off x="8777093" y="874083"/>
            <a:ext cx="3254456" cy="844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Data </a:t>
            </a:r>
            <a:r>
              <a:rPr lang="en-US" sz="1600">
                <a:solidFill>
                  <a:srgbClr val="0070C0"/>
                </a:solidFill>
                <a:latin typeface="Segoe UI" panose="020B0502040204020203" pitchFamily="34" charset="0"/>
                <a:ea typeface="Segoe UI" panose="020B0502040204020203" pitchFamily="34" charset="0"/>
                <a:cs typeface="Segoe UI" panose="020B0502040204020203" pitchFamily="34" charset="0"/>
              </a:rPr>
              <a:t>s</a:t>
            </a:r>
            <a:r>
              <a:rPr kumimoji="0" lang="en-US" sz="1600" b="0" i="0" u="none" strike="noStrike" kern="1200" cap="none" spc="0" normalizeH="0" baseline="0" noProof="0" err="1">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cientists</a:t>
            </a:r>
            <a:r>
              <a:rPr lang="en-US" sz="1600">
                <a:solidFill>
                  <a:srgbClr val="0070C0"/>
                </a:solidFill>
                <a:latin typeface="Segoe UI" panose="020B0502040204020203" pitchFamily="34" charset="0"/>
                <a:ea typeface="Segoe UI" panose="020B0502040204020203" pitchFamily="34" charset="0"/>
                <a:cs typeface="Segoe UI" panose="020B0502040204020203" pitchFamily="34" charset="0"/>
              </a:rPr>
              <a:t>, </a:t>
            </a:r>
            <a:r>
              <a:rPr kumimoji="0" lang="en-US" sz="1600" b="0" i="0" u="none" strike="noStrike" kern="1200" cap="none" spc="0" normalizeH="0" baseline="0" noProof="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Data engineers</a:t>
            </a:r>
          </a:p>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t>Low to high code</a:t>
            </a:r>
          </a:p>
        </p:txBody>
      </p:sp>
      <p:sp>
        <p:nvSpPr>
          <p:cNvPr id="17" name="Rectangle 16">
            <a:extLst>
              <a:ext uri="{FF2B5EF4-FFF2-40B4-BE49-F238E27FC236}">
                <a16:creationId xmlns:a16="http://schemas.microsoft.com/office/drawing/2014/main" id="{D195323C-4421-DF4E-8756-0871C2589637}"/>
              </a:ext>
            </a:extLst>
          </p:cNvPr>
          <p:cNvSpPr/>
          <p:nvPr/>
        </p:nvSpPr>
        <p:spPr bwMode="auto">
          <a:xfrm>
            <a:off x="662826" y="4969253"/>
            <a:ext cx="10884920" cy="714755"/>
          </a:xfrm>
          <a:prstGeom prst="rect">
            <a:avLst/>
          </a:prstGeom>
          <a:solidFill>
            <a:schemeClr val="accent5">
              <a:lumMod val="75000"/>
            </a:schemeClr>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Azure Data Lake Storage Gen2</a:t>
            </a:r>
            <a:endParaRPr lang="en-US" sz="16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896ACC0B-8AD5-FC4E-AF55-A604D5AC4AC1}"/>
              </a:ext>
            </a:extLst>
          </p:cNvPr>
          <p:cNvSpPr/>
          <p:nvPr/>
        </p:nvSpPr>
        <p:spPr bwMode="auto">
          <a:xfrm>
            <a:off x="1971475" y="5180952"/>
            <a:ext cx="1341503" cy="363224"/>
          </a:xfrm>
          <a:prstGeom prst="rect">
            <a:avLst/>
          </a:prstGeom>
          <a:solidFill>
            <a:srgbClr val="002060"/>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lumMod val="95000"/>
                  </a:schemeClr>
                </a:solidFill>
                <a:cs typeface="Segoe UI" pitchFamily="34" charset="0"/>
              </a:rPr>
              <a:t>CDM folders</a:t>
            </a:r>
          </a:p>
        </p:txBody>
      </p:sp>
      <p:sp>
        <p:nvSpPr>
          <p:cNvPr id="50" name="Rectangle 49">
            <a:extLst>
              <a:ext uri="{FF2B5EF4-FFF2-40B4-BE49-F238E27FC236}">
                <a16:creationId xmlns:a16="http://schemas.microsoft.com/office/drawing/2014/main" id="{F1ECCFBD-01AC-40DC-B036-F4EE498EA099}"/>
              </a:ext>
            </a:extLst>
          </p:cNvPr>
          <p:cNvSpPr/>
          <p:nvPr/>
        </p:nvSpPr>
        <p:spPr bwMode="auto">
          <a:xfrm>
            <a:off x="667729" y="3934906"/>
            <a:ext cx="1253821" cy="914400"/>
          </a:xfrm>
          <a:prstGeom prst="rect">
            <a:avLst/>
          </a:prstGeom>
          <a:no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1400">
                <a:solidFill>
                  <a:schemeClr val="tx1"/>
                </a:solidFill>
                <a:latin typeface="Segoe UI" panose="020B0502040204020203" pitchFamily="34" charset="0"/>
                <a:ea typeface="Segoe UI" panose="020B0502040204020203" pitchFamily="34" charset="0"/>
                <a:cs typeface="Segoe UI" panose="020B0502040204020203" pitchFamily="34" charset="0"/>
              </a:rPr>
              <a:t>Power BI</a:t>
            </a:r>
          </a:p>
          <a:p>
            <a:pPr lvl="0" algn="ctr" defTabSz="932472" fontAlgn="base">
              <a:spcBef>
                <a:spcPct val="0"/>
              </a:spcBef>
              <a:spcAft>
                <a:spcPct val="0"/>
              </a:spcAft>
              <a:defRPr/>
            </a:pPr>
            <a:r>
              <a:rPr lang="fr-FR" sz="1400" err="1">
                <a:solidFill>
                  <a:schemeClr val="tx1"/>
                </a:solidFill>
                <a:latin typeface="Segoe UI" panose="020B0502040204020203" pitchFamily="34" charset="0"/>
                <a:ea typeface="Segoe UI" panose="020B0502040204020203" pitchFamily="34" charset="0"/>
                <a:cs typeface="Segoe UI" panose="020B0502040204020203" pitchFamily="34" charset="0"/>
              </a:rPr>
              <a:t>dataflows</a:t>
            </a:r>
            <a:endParaRPr lang="fr-FR" sz="140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70ABF2B1-17BC-4169-8549-CFFE0FC98579}"/>
              </a:ext>
            </a:extLst>
          </p:cNvPr>
          <p:cNvSpPr/>
          <p:nvPr/>
        </p:nvSpPr>
        <p:spPr bwMode="auto">
          <a:xfrm>
            <a:off x="2025542" y="1850897"/>
            <a:ext cx="1233200" cy="1964061"/>
          </a:xfrm>
          <a:prstGeom prst="rect">
            <a:avLst/>
          </a:prstGeom>
          <a:no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latin typeface="Segoe UI" panose="020B0502040204020203" pitchFamily="34" charset="0"/>
                <a:cs typeface="Segoe UI" panose="020B0502040204020203" pitchFamily="34" charset="0"/>
              </a:rPr>
              <a:t>Dynamics 365</a:t>
            </a:r>
          </a:p>
          <a:p>
            <a:pPr algn="ctr" defTabSz="932472" fontAlgn="base">
              <a:spcBef>
                <a:spcPct val="0"/>
              </a:spcBef>
              <a:spcAft>
                <a:spcPct val="0"/>
              </a:spcAft>
            </a:pPr>
            <a:endParaRPr lang="en-US" sz="1400">
              <a:solidFill>
                <a:schemeClr val="tx1"/>
              </a:solidFill>
              <a:latin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75D4B477-71E5-44B6-8364-38EBE13389EC}"/>
              </a:ext>
            </a:extLst>
          </p:cNvPr>
          <p:cNvSpPr/>
          <p:nvPr/>
        </p:nvSpPr>
        <p:spPr bwMode="auto">
          <a:xfrm>
            <a:off x="2021730" y="3934906"/>
            <a:ext cx="1233200" cy="914400"/>
          </a:xfrm>
          <a:prstGeom prst="rect">
            <a:avLst/>
          </a:prstGeom>
          <a:no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1400">
                <a:solidFill>
                  <a:schemeClr val="tx1"/>
                </a:solidFill>
                <a:latin typeface="Segoe UI" panose="020B0502040204020203" pitchFamily="34" charset="0"/>
                <a:ea typeface="Segoe UI" panose="020B0502040204020203" pitchFamily="34" charset="0"/>
                <a:cs typeface="Segoe UI" panose="020B0502040204020203" pitchFamily="34" charset="0"/>
              </a:rPr>
              <a:t>CDS for Apps data</a:t>
            </a:r>
          </a:p>
        </p:txBody>
      </p:sp>
      <p:cxnSp>
        <p:nvCxnSpPr>
          <p:cNvPr id="59" name="Straight Arrow Connector 58">
            <a:extLst>
              <a:ext uri="{FF2B5EF4-FFF2-40B4-BE49-F238E27FC236}">
                <a16:creationId xmlns:a16="http://schemas.microsoft.com/office/drawing/2014/main" id="{395FFE04-2A34-4C38-A125-E3B18F5602C0}"/>
              </a:ext>
            </a:extLst>
          </p:cNvPr>
          <p:cNvCxnSpPr>
            <a:cxnSpLocks/>
            <a:stCxn id="54" idx="2"/>
            <a:endCxn id="23" idx="0"/>
          </p:cNvCxnSpPr>
          <p:nvPr/>
        </p:nvCxnSpPr>
        <p:spPr>
          <a:xfrm>
            <a:off x="2638330" y="4849306"/>
            <a:ext cx="3897" cy="331646"/>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FD27660-288F-44F3-B011-E0AA4F71234F}"/>
              </a:ext>
            </a:extLst>
          </p:cNvPr>
          <p:cNvCxnSpPr>
            <a:cxnSpLocks/>
            <a:stCxn id="23" idx="1"/>
            <a:endCxn id="50" idx="2"/>
          </p:cNvCxnSpPr>
          <p:nvPr/>
        </p:nvCxnSpPr>
        <p:spPr>
          <a:xfrm rot="10800000">
            <a:off x="1294641" y="4849306"/>
            <a:ext cx="676835" cy="513258"/>
          </a:xfrm>
          <a:prstGeom prst="bentConnector2">
            <a:avLst/>
          </a:prstGeom>
          <a:ln>
            <a:solidFill>
              <a:srgbClr val="FFC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0C730F5-671D-4828-95E9-28DF6EE8AF4C}"/>
              </a:ext>
            </a:extLst>
          </p:cNvPr>
          <p:cNvSpPr/>
          <p:nvPr/>
        </p:nvSpPr>
        <p:spPr bwMode="auto">
          <a:xfrm>
            <a:off x="10462877" y="1850898"/>
            <a:ext cx="1088764" cy="2975742"/>
          </a:xfrm>
          <a:prstGeom prst="rect">
            <a:avLst/>
          </a:prstGeom>
          <a:noFill/>
          <a:ln w="19050">
            <a:solidFill>
              <a:schemeClr val="accent1">
                <a:lumMod val="60000"/>
                <a:lumOff val="4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b="1">
                <a:solidFill>
                  <a:schemeClr val="tx1"/>
                </a:solidFill>
                <a:latin typeface="Segoe UI"/>
                <a:cs typeface="Segoe UI Semibold" panose="020B0702040204020203" pitchFamily="34" charset="0"/>
              </a:rPr>
              <a:t>ISV partners</a:t>
            </a:r>
          </a:p>
          <a:p>
            <a:pPr algn="ctr" defTabSz="932472" fontAlgn="base">
              <a:spcBef>
                <a:spcPts val="600"/>
              </a:spcBef>
              <a:spcAft>
                <a:spcPct val="0"/>
              </a:spcAft>
            </a:pPr>
            <a:r>
              <a:rPr lang="en-US" sz="1100">
                <a:solidFill>
                  <a:schemeClr val="tx1"/>
                </a:solidFill>
                <a:latin typeface="Segoe UI"/>
                <a:cs typeface="Segoe UI Semibold" panose="020B0702040204020203" pitchFamily="34" charset="0"/>
              </a:rPr>
              <a:t>Informatica,</a:t>
            </a:r>
          </a:p>
          <a:p>
            <a:pPr algn="ctr" defTabSz="932472" fontAlgn="base">
              <a:spcBef>
                <a:spcPts val="600"/>
              </a:spcBef>
              <a:spcAft>
                <a:spcPct val="0"/>
              </a:spcAft>
            </a:pPr>
            <a:r>
              <a:rPr lang="en-US" sz="1100">
                <a:solidFill>
                  <a:schemeClr val="tx1"/>
                </a:solidFill>
                <a:latin typeface="Segoe UI"/>
                <a:cs typeface="Segoe UI Semibold" panose="020B0702040204020203" pitchFamily="34" charset="0"/>
              </a:rPr>
              <a:t>etc.</a:t>
            </a:r>
          </a:p>
          <a:p>
            <a:pPr algn="ctr" defTabSz="932472" fontAlgn="base">
              <a:spcBef>
                <a:spcPts val="600"/>
              </a:spcBef>
              <a:spcAft>
                <a:spcPct val="0"/>
              </a:spcAft>
            </a:pPr>
            <a:endParaRPr lang="en-US" sz="1100">
              <a:solidFill>
                <a:schemeClr val="tx1"/>
              </a:solidFill>
              <a:latin typeface="Segoe UI"/>
              <a:cs typeface="Segoe UI Semibold" panose="020B0702040204020203" pitchFamily="34" charset="0"/>
            </a:endParaRPr>
          </a:p>
          <a:p>
            <a:pPr algn="ctr" defTabSz="932472" fontAlgn="base">
              <a:spcBef>
                <a:spcPts val="600"/>
              </a:spcBef>
              <a:spcAft>
                <a:spcPct val="0"/>
              </a:spcAft>
            </a:pPr>
            <a:r>
              <a:rPr lang="en-US" sz="1100">
                <a:solidFill>
                  <a:schemeClr val="tx1"/>
                </a:solidFill>
                <a:latin typeface="Segoe UI"/>
                <a:cs typeface="Segoe UI Semibold" panose="020B0702040204020203" pitchFamily="34" charset="0"/>
              </a:rPr>
              <a:t>Custom </a:t>
            </a:r>
            <a:br>
              <a:rPr lang="en-US" sz="1100">
                <a:solidFill>
                  <a:schemeClr val="tx1"/>
                </a:solidFill>
                <a:latin typeface="Segoe UI"/>
                <a:cs typeface="Segoe UI Semibold" panose="020B0702040204020203" pitchFamily="34" charset="0"/>
              </a:rPr>
            </a:br>
            <a:r>
              <a:rPr lang="en-US" sz="1100">
                <a:solidFill>
                  <a:schemeClr val="tx1"/>
                </a:solidFill>
                <a:latin typeface="Segoe UI"/>
                <a:cs typeface="Segoe UI Semibold" panose="020B0702040204020203" pitchFamily="34" charset="0"/>
              </a:rPr>
              <a:t>LOB +</a:t>
            </a:r>
            <a:br>
              <a:rPr lang="en-US" sz="1100">
                <a:solidFill>
                  <a:schemeClr val="tx1"/>
                </a:solidFill>
                <a:latin typeface="Segoe UI"/>
                <a:cs typeface="Segoe UI Semibold" panose="020B0702040204020203" pitchFamily="34" charset="0"/>
              </a:rPr>
            </a:br>
            <a:r>
              <a:rPr lang="en-US" sz="1100">
                <a:solidFill>
                  <a:schemeClr val="tx1"/>
                </a:solidFill>
                <a:latin typeface="Segoe UI"/>
                <a:cs typeface="Segoe UI Semibold" panose="020B0702040204020203" pitchFamily="34" charset="0"/>
              </a:rPr>
              <a:t>Developer resources</a:t>
            </a:r>
          </a:p>
          <a:p>
            <a:pPr algn="ctr" defTabSz="932472" fontAlgn="base">
              <a:spcBef>
                <a:spcPts val="600"/>
              </a:spcBef>
              <a:spcAft>
                <a:spcPct val="0"/>
              </a:spcAft>
            </a:pPr>
            <a:endParaRPr lang="en-US" sz="1100">
              <a:solidFill>
                <a:schemeClr val="tx1"/>
              </a:solidFill>
              <a:latin typeface="Segoe UI"/>
              <a:cs typeface="Segoe UI Semibold" panose="020B0702040204020203" pitchFamily="34" charset="0"/>
            </a:endParaRPr>
          </a:p>
        </p:txBody>
      </p:sp>
      <p:pic>
        <p:nvPicPr>
          <p:cNvPr id="69" name="Picture 68">
            <a:extLst>
              <a:ext uri="{FF2B5EF4-FFF2-40B4-BE49-F238E27FC236}">
                <a16:creationId xmlns:a16="http://schemas.microsoft.com/office/drawing/2014/main" id="{11A567C7-6991-4969-A92F-7D15846876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76194" y="5776574"/>
            <a:ext cx="4528009" cy="1091132"/>
          </a:xfrm>
          <a:prstGeom prst="rect">
            <a:avLst/>
          </a:prstGeom>
        </p:spPr>
      </p:pic>
      <p:sp>
        <p:nvSpPr>
          <p:cNvPr id="83" name="Isosceles Triangle 82">
            <a:extLst>
              <a:ext uri="{FF2B5EF4-FFF2-40B4-BE49-F238E27FC236}">
                <a16:creationId xmlns:a16="http://schemas.microsoft.com/office/drawing/2014/main" id="{EDE403C0-136F-4842-8D78-7E6BB5325E40}"/>
              </a:ext>
            </a:extLst>
          </p:cNvPr>
          <p:cNvSpPr/>
          <p:nvPr/>
        </p:nvSpPr>
        <p:spPr bwMode="auto">
          <a:xfrm rot="10800000">
            <a:off x="2078538" y="5586533"/>
            <a:ext cx="1157047" cy="20697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7" name="Connector: Elbow 86">
            <a:extLst>
              <a:ext uri="{FF2B5EF4-FFF2-40B4-BE49-F238E27FC236}">
                <a16:creationId xmlns:a16="http://schemas.microsoft.com/office/drawing/2014/main" id="{A8688DC2-C76F-4E36-BA80-B54E02798C3C}"/>
              </a:ext>
            </a:extLst>
          </p:cNvPr>
          <p:cNvCxnSpPr>
            <a:cxnSpLocks/>
            <a:stCxn id="23" idx="3"/>
            <a:endCxn id="61" idx="2"/>
          </p:cNvCxnSpPr>
          <p:nvPr/>
        </p:nvCxnSpPr>
        <p:spPr>
          <a:xfrm flipV="1">
            <a:off x="3312978" y="4826640"/>
            <a:ext cx="7694281" cy="535924"/>
          </a:xfrm>
          <a:prstGeom prst="bentConnector2">
            <a:avLst/>
          </a:prstGeom>
          <a:ln>
            <a:solidFill>
              <a:srgbClr val="00206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11E47BEF-B944-4B3F-B9C4-F3795FC9190B}"/>
              </a:ext>
            </a:extLst>
          </p:cNvPr>
          <p:cNvCxnSpPr>
            <a:cxnSpLocks/>
            <a:stCxn id="23" idx="3"/>
            <a:endCxn id="86" idx="2"/>
          </p:cNvCxnSpPr>
          <p:nvPr/>
        </p:nvCxnSpPr>
        <p:spPr>
          <a:xfrm flipV="1">
            <a:off x="3312978" y="4849682"/>
            <a:ext cx="3903241" cy="512882"/>
          </a:xfrm>
          <a:prstGeom prst="bentConnector2">
            <a:avLst/>
          </a:prstGeom>
          <a:ln>
            <a:solidFill>
              <a:srgbClr val="00206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3A2AD736-C718-436A-BE42-9591125E6B3F}"/>
              </a:ext>
            </a:extLst>
          </p:cNvPr>
          <p:cNvCxnSpPr>
            <a:cxnSpLocks/>
            <a:stCxn id="23" idx="3"/>
            <a:endCxn id="65" idx="2"/>
          </p:cNvCxnSpPr>
          <p:nvPr/>
        </p:nvCxnSpPr>
        <p:spPr>
          <a:xfrm flipV="1">
            <a:off x="3312978" y="4849682"/>
            <a:ext cx="5746051" cy="512882"/>
          </a:xfrm>
          <a:prstGeom prst="bentConnector2">
            <a:avLst/>
          </a:prstGeom>
          <a:ln>
            <a:solidFill>
              <a:srgbClr val="00206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998E0F-9EA1-4A73-967C-6A262A02B614}"/>
              </a:ext>
            </a:extLst>
          </p:cNvPr>
          <p:cNvCxnSpPr>
            <a:cxnSpLocks/>
          </p:cNvCxnSpPr>
          <p:nvPr/>
        </p:nvCxnSpPr>
        <p:spPr>
          <a:xfrm>
            <a:off x="2047875" y="1153985"/>
            <a:ext cx="6994689" cy="0"/>
          </a:xfrm>
          <a:prstGeom prst="straightConnector1">
            <a:avLst/>
          </a:prstGeom>
          <a:ln>
            <a:solidFill>
              <a:schemeClr val="tx1">
                <a:lumMod val="50000"/>
                <a:lumOff val="5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18F8972-3004-4CB8-9C56-84070315F85F}"/>
              </a:ext>
            </a:extLst>
          </p:cNvPr>
          <p:cNvGrpSpPr/>
          <p:nvPr/>
        </p:nvGrpSpPr>
        <p:grpSpPr>
          <a:xfrm>
            <a:off x="662825" y="1850898"/>
            <a:ext cx="1258210" cy="1964060"/>
            <a:chOff x="427933" y="1850898"/>
            <a:chExt cx="1258210" cy="1964060"/>
          </a:xfrm>
        </p:grpSpPr>
        <p:sp>
          <p:nvSpPr>
            <p:cNvPr id="56" name="Rectangle 55">
              <a:extLst>
                <a:ext uri="{FF2B5EF4-FFF2-40B4-BE49-F238E27FC236}">
                  <a16:creationId xmlns:a16="http://schemas.microsoft.com/office/drawing/2014/main" id="{4CF76829-5F03-4C81-B49A-3E6AC9BC945E}"/>
                </a:ext>
              </a:extLst>
            </p:cNvPr>
            <p:cNvSpPr/>
            <p:nvPr/>
          </p:nvSpPr>
          <p:spPr bwMode="auto">
            <a:xfrm>
              <a:off x="427933" y="1850898"/>
              <a:ext cx="1258210" cy="1964060"/>
            </a:xfrm>
            <a:prstGeom prst="rect">
              <a:avLst/>
            </a:prstGeom>
            <a:no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latin typeface="Segoe UI" panose="020B0502040204020203" pitchFamily="34" charset="0"/>
                  <a:cs typeface="Segoe UI" panose="020B0502040204020203" pitchFamily="34" charset="0"/>
                </a:rPr>
                <a:t>Power BI</a:t>
              </a:r>
              <a:endParaRPr lang="en-US" sz="1050">
                <a:solidFill>
                  <a:schemeClr val="tx1"/>
                </a:solidFill>
                <a:latin typeface="Segoe UI" panose="020B0502040204020203" pitchFamily="34" charset="0"/>
                <a:cs typeface="Segoe UI" panose="020B0502040204020203" pitchFamily="34" charset="0"/>
              </a:endParaRPr>
            </a:p>
            <a:p>
              <a:pPr algn="ctr" defTabSz="932472" fontAlgn="base">
                <a:spcBef>
                  <a:spcPct val="0"/>
                </a:spcBef>
                <a:spcAft>
                  <a:spcPct val="0"/>
                </a:spcAft>
              </a:pPr>
              <a:endParaRPr lang="en-US" sz="1400" b="1">
                <a:solidFill>
                  <a:schemeClr val="tx1"/>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D157B5ED-B0F0-4C38-A6EC-95D4B5496619}"/>
                </a:ext>
              </a:extLst>
            </p:cNvPr>
            <p:cNvPicPr>
              <a:picLocks noChangeAspect="1"/>
            </p:cNvPicPr>
            <p:nvPr/>
          </p:nvPicPr>
          <p:blipFill>
            <a:blip r:embed="rId4"/>
            <a:stretch>
              <a:fillRect/>
            </a:stretch>
          </p:blipFill>
          <p:spPr>
            <a:xfrm>
              <a:off x="755931" y="2585981"/>
              <a:ext cx="607636" cy="480383"/>
            </a:xfrm>
            <a:prstGeom prst="rect">
              <a:avLst/>
            </a:prstGeom>
          </p:spPr>
        </p:pic>
      </p:grpSp>
      <p:pic>
        <p:nvPicPr>
          <p:cNvPr id="6" name="Picture 5">
            <a:extLst>
              <a:ext uri="{FF2B5EF4-FFF2-40B4-BE49-F238E27FC236}">
                <a16:creationId xmlns:a16="http://schemas.microsoft.com/office/drawing/2014/main" id="{A1D3AF15-863E-4C29-B178-25A0CA1393AD}"/>
              </a:ext>
            </a:extLst>
          </p:cNvPr>
          <p:cNvPicPr>
            <a:picLocks noChangeAspect="1"/>
          </p:cNvPicPr>
          <p:nvPr/>
        </p:nvPicPr>
        <p:blipFill>
          <a:blip r:embed="rId5"/>
          <a:stretch>
            <a:fillRect/>
          </a:stretch>
        </p:blipFill>
        <p:spPr>
          <a:xfrm>
            <a:off x="2326766" y="2433812"/>
            <a:ext cx="546220" cy="740040"/>
          </a:xfrm>
          <a:prstGeom prst="rect">
            <a:avLst/>
          </a:prstGeom>
        </p:spPr>
      </p:pic>
      <p:grpSp>
        <p:nvGrpSpPr>
          <p:cNvPr id="13" name="Group 12">
            <a:extLst>
              <a:ext uri="{FF2B5EF4-FFF2-40B4-BE49-F238E27FC236}">
                <a16:creationId xmlns:a16="http://schemas.microsoft.com/office/drawing/2014/main" id="{8575B31D-4343-4D06-B47B-CE0AA7A9C2A0}"/>
              </a:ext>
            </a:extLst>
          </p:cNvPr>
          <p:cNvGrpSpPr/>
          <p:nvPr/>
        </p:nvGrpSpPr>
        <p:grpSpPr>
          <a:xfrm>
            <a:off x="7783039" y="1850898"/>
            <a:ext cx="2551980" cy="2998784"/>
            <a:chOff x="7783039" y="1850898"/>
            <a:chExt cx="2551980" cy="2998784"/>
          </a:xfrm>
        </p:grpSpPr>
        <p:sp>
          <p:nvSpPr>
            <p:cNvPr id="65" name="Rectangle 64">
              <a:extLst>
                <a:ext uri="{FF2B5EF4-FFF2-40B4-BE49-F238E27FC236}">
                  <a16:creationId xmlns:a16="http://schemas.microsoft.com/office/drawing/2014/main" id="{7EF12F1D-A63D-4621-8D30-FBEFE6C61083}"/>
                </a:ext>
              </a:extLst>
            </p:cNvPr>
            <p:cNvSpPr/>
            <p:nvPr/>
          </p:nvSpPr>
          <p:spPr bwMode="auto">
            <a:xfrm>
              <a:off x="7783039" y="1850898"/>
              <a:ext cx="2551980" cy="2998784"/>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rPr>
                <a:t>Azure Data Services</a:t>
              </a:r>
            </a:p>
            <a:p>
              <a:pPr lvl="0" algn="ctr" defTabSz="932472" fontAlgn="base">
                <a:spcBef>
                  <a:spcPts val="600"/>
                </a:spcBef>
                <a:spcAft>
                  <a:spcPct val="0"/>
                </a:spcAft>
                <a:defRPr/>
              </a:pPr>
              <a:endPar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a:p>
              <a:pPr lvl="0" algn="ctr" defTabSz="932472" fontAlgn="base">
                <a:spcBef>
                  <a:spcPts val="600"/>
                </a:spcBef>
                <a:spcAft>
                  <a:spcPct val="0"/>
                </a:spcAft>
                <a:defRPr/>
              </a:pPr>
              <a:endParaRPr lang="en-US" sz="1200">
                <a:solidFill>
                  <a:schemeClr val="tx1"/>
                </a:solidFill>
                <a:latin typeface="Segoe UI"/>
                <a:ea typeface="Segoe UI" pitchFamily="34" charset="0"/>
                <a:cs typeface="Segoe UI Semibold" panose="020B0702040204020203" pitchFamily="34" charset="0"/>
              </a:endParaRPr>
            </a:p>
            <a:p>
              <a:pPr lvl="0" algn="ctr" defTabSz="932472" fontAlgn="base">
                <a:spcBef>
                  <a:spcPts val="600"/>
                </a:spcBef>
                <a:spcAft>
                  <a:spcPct val="0"/>
                </a:spcAf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data cataloging, data prep, AI,</a:t>
              </a:r>
              <a:br>
                <a:rPr lang="en-US" sz="1200">
                  <a:solidFill>
                    <a:schemeClr val="tx1"/>
                  </a:solidFill>
                  <a:latin typeface="Segoe UI" panose="020B0502040204020203" pitchFamily="34" charset="0"/>
                  <a:ea typeface="Segoe UI" panose="020B0502040204020203" pitchFamily="34" charset="0"/>
                  <a:cs typeface="Segoe UI" panose="020B0502040204020203" pitchFamily="34" charset="0"/>
                </a:rPr>
              </a:br>
              <a:r>
                <a:rPr lang="en-US" sz="1200">
                  <a:solidFill>
                    <a:schemeClr val="tx1"/>
                  </a:solidFill>
                  <a:latin typeface="Segoe UI" panose="020B0502040204020203" pitchFamily="34" charset="0"/>
                  <a:ea typeface="Segoe UI" panose="020B0502040204020203" pitchFamily="34" charset="0"/>
                  <a:cs typeface="Segoe UI" panose="020B0502040204020203" pitchFamily="34" charset="0"/>
                </a:rPr>
                <a:t>machine learning, data warehousing</a:t>
              </a:r>
              <a:endPar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p:txBody>
        </p:sp>
        <p:pic>
          <p:nvPicPr>
            <p:cNvPr id="89" name="Picture 88">
              <a:extLst>
                <a:ext uri="{FF2B5EF4-FFF2-40B4-BE49-F238E27FC236}">
                  <a16:creationId xmlns:a16="http://schemas.microsoft.com/office/drawing/2014/main" id="{6BD0EA60-7378-441A-ABB6-525AB4354841}"/>
                </a:ext>
              </a:extLst>
            </p:cNvPr>
            <p:cNvPicPr>
              <a:picLocks noChangeAspect="1"/>
            </p:cNvPicPr>
            <p:nvPr/>
          </p:nvPicPr>
          <p:blipFill>
            <a:blip r:embed="rId6"/>
            <a:stretch>
              <a:fillRect/>
            </a:stretch>
          </p:blipFill>
          <p:spPr>
            <a:xfrm>
              <a:off x="8135269" y="3733052"/>
              <a:ext cx="316458" cy="327562"/>
            </a:xfrm>
            <a:prstGeom prst="rect">
              <a:avLst/>
            </a:prstGeom>
          </p:spPr>
        </p:pic>
        <p:pic>
          <p:nvPicPr>
            <p:cNvPr id="91" name="Picture 90">
              <a:extLst>
                <a:ext uri="{FF2B5EF4-FFF2-40B4-BE49-F238E27FC236}">
                  <a16:creationId xmlns:a16="http://schemas.microsoft.com/office/drawing/2014/main" id="{0EE608F4-A94E-47B0-B4AC-ACA470415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4130" y="3733052"/>
              <a:ext cx="498234" cy="268498"/>
            </a:xfrm>
            <a:prstGeom prst="rect">
              <a:avLst/>
            </a:prstGeom>
          </p:spPr>
        </p:pic>
        <p:pic>
          <p:nvPicPr>
            <p:cNvPr id="92" name="Picture 91">
              <a:extLst>
                <a:ext uri="{FF2B5EF4-FFF2-40B4-BE49-F238E27FC236}">
                  <a16:creationId xmlns:a16="http://schemas.microsoft.com/office/drawing/2014/main" id="{1A436F65-0370-4335-A685-515420EA7177}"/>
                </a:ext>
              </a:extLst>
            </p:cNvPr>
            <p:cNvPicPr>
              <a:picLocks noChangeAspect="1"/>
            </p:cNvPicPr>
            <p:nvPr/>
          </p:nvPicPr>
          <p:blipFill rotWithShape="1">
            <a:blip r:embed="rId8">
              <a:extLst>
                <a:ext uri="{28A0092B-C50C-407E-A947-70E740481C1C}">
                  <a14:useLocalDpi xmlns:a14="http://schemas.microsoft.com/office/drawing/2010/main" val="0"/>
                </a:ext>
              </a:extLst>
            </a:blip>
            <a:srcRect l="19954" r="19722"/>
            <a:stretch/>
          </p:blipFill>
          <p:spPr>
            <a:xfrm>
              <a:off x="8950425" y="3740016"/>
              <a:ext cx="300555" cy="268498"/>
            </a:xfrm>
            <a:prstGeom prst="rect">
              <a:avLst/>
            </a:prstGeom>
          </p:spPr>
        </p:pic>
        <p:pic>
          <p:nvPicPr>
            <p:cNvPr id="93" name="Picture 92">
              <a:extLst>
                <a:ext uri="{FF2B5EF4-FFF2-40B4-BE49-F238E27FC236}">
                  <a16:creationId xmlns:a16="http://schemas.microsoft.com/office/drawing/2014/main" id="{0360A332-1C40-481C-9BE7-D2F7571AFA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55486" y="3748364"/>
              <a:ext cx="308139" cy="316632"/>
            </a:xfrm>
            <a:prstGeom prst="rect">
              <a:avLst/>
            </a:prstGeom>
          </p:spPr>
        </p:pic>
        <p:pic>
          <p:nvPicPr>
            <p:cNvPr id="94" name="Picture 93">
              <a:extLst>
                <a:ext uri="{FF2B5EF4-FFF2-40B4-BE49-F238E27FC236}">
                  <a16:creationId xmlns:a16="http://schemas.microsoft.com/office/drawing/2014/main" id="{48002BD3-AFBA-4575-AC31-E4304E431ADC}"/>
                </a:ext>
              </a:extLst>
            </p:cNvPr>
            <p:cNvPicPr>
              <a:picLocks noChangeAspect="1"/>
            </p:cNvPicPr>
            <p:nvPr/>
          </p:nvPicPr>
          <p:blipFill rotWithShape="1">
            <a:blip r:embed="rId10">
              <a:extLst>
                <a:ext uri="{28A0092B-C50C-407E-A947-70E740481C1C}">
                  <a14:useLocalDpi xmlns:a14="http://schemas.microsoft.com/office/drawing/2010/main" val="0"/>
                </a:ext>
              </a:extLst>
            </a:blip>
            <a:srcRect l="17042" r="15587"/>
            <a:stretch/>
          </p:blipFill>
          <p:spPr>
            <a:xfrm>
              <a:off x="9768131" y="3771760"/>
              <a:ext cx="262767" cy="210183"/>
            </a:xfrm>
            <a:prstGeom prst="rect">
              <a:avLst/>
            </a:prstGeom>
          </p:spPr>
        </p:pic>
        <p:pic>
          <p:nvPicPr>
            <p:cNvPr id="10" name="Picture 9">
              <a:extLst>
                <a:ext uri="{FF2B5EF4-FFF2-40B4-BE49-F238E27FC236}">
                  <a16:creationId xmlns:a16="http://schemas.microsoft.com/office/drawing/2014/main" id="{BCC18570-BAB0-4CAB-8A48-4056A552594C}"/>
                </a:ext>
              </a:extLst>
            </p:cNvPr>
            <p:cNvPicPr>
              <a:picLocks noChangeAspect="1"/>
            </p:cNvPicPr>
            <p:nvPr/>
          </p:nvPicPr>
          <p:blipFill>
            <a:blip r:embed="rId11"/>
            <a:stretch>
              <a:fillRect/>
            </a:stretch>
          </p:blipFill>
          <p:spPr>
            <a:xfrm>
              <a:off x="8643057" y="2532672"/>
              <a:ext cx="831944" cy="664859"/>
            </a:xfrm>
            <a:prstGeom prst="rect">
              <a:avLst/>
            </a:prstGeom>
          </p:spPr>
        </p:pic>
      </p:grpSp>
      <p:grpSp>
        <p:nvGrpSpPr>
          <p:cNvPr id="12" name="Group 11">
            <a:extLst>
              <a:ext uri="{FF2B5EF4-FFF2-40B4-BE49-F238E27FC236}">
                <a16:creationId xmlns:a16="http://schemas.microsoft.com/office/drawing/2014/main" id="{B6938DA1-FA54-4370-A350-00633B959234}"/>
              </a:ext>
            </a:extLst>
          </p:cNvPr>
          <p:cNvGrpSpPr/>
          <p:nvPr/>
        </p:nvGrpSpPr>
        <p:grpSpPr>
          <a:xfrm>
            <a:off x="6753905" y="1850898"/>
            <a:ext cx="924627" cy="2998784"/>
            <a:chOff x="6753905" y="1850898"/>
            <a:chExt cx="924627" cy="2998784"/>
          </a:xfrm>
        </p:grpSpPr>
        <p:sp>
          <p:nvSpPr>
            <p:cNvPr id="86" name="Rectangle 85">
              <a:extLst>
                <a:ext uri="{FF2B5EF4-FFF2-40B4-BE49-F238E27FC236}">
                  <a16:creationId xmlns:a16="http://schemas.microsoft.com/office/drawing/2014/main" id="{E1E209D0-E0BF-4440-A231-80CC9B189B30}"/>
                </a:ext>
              </a:extLst>
            </p:cNvPr>
            <p:cNvSpPr/>
            <p:nvPr/>
          </p:nvSpPr>
          <p:spPr bwMode="auto">
            <a:xfrm>
              <a:off x="6753905" y="1850898"/>
              <a:ext cx="924627" cy="2998784"/>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rPr>
                <a:t>Azure IoT</a:t>
              </a:r>
            </a:p>
            <a:p>
              <a:pPr marL="0" marR="0" lvl="0" indent="0" algn="ctr" defTabSz="932472" rtl="0" eaLnBrk="1" fontAlgn="base" latinLnBrk="0" hangingPunct="1">
                <a:lnSpc>
                  <a:spcPct val="100000"/>
                </a:lnSpc>
                <a:spcBef>
                  <a:spcPts val="600"/>
                </a:spcBef>
                <a:spcAft>
                  <a:spcPct val="0"/>
                </a:spcAft>
                <a:buClrTx/>
                <a:buSzTx/>
                <a:buFontTx/>
                <a:buNone/>
                <a:tabLst/>
                <a:defRPr/>
              </a:pPr>
              <a:br>
                <a:rPr lang="en-US" sz="1400" b="1">
                  <a:solidFill>
                    <a:schemeClr val="tx1"/>
                  </a:solidFill>
                  <a:latin typeface="Segoe UI"/>
                  <a:ea typeface="Segoe UI" pitchFamily="34" charset="0"/>
                  <a:cs typeface="Segoe UI Semibold" panose="020B0702040204020203" pitchFamily="34" charset="0"/>
                </a:rPr>
              </a:br>
              <a:br>
                <a:rPr lang="en-US" sz="1400" b="1">
                  <a:solidFill>
                    <a:schemeClr val="tx1"/>
                  </a:solidFill>
                  <a:latin typeface="Segoe UI"/>
                  <a:ea typeface="Segoe UI" pitchFamily="34" charset="0"/>
                  <a:cs typeface="Segoe UI Semibold" panose="020B0702040204020203" pitchFamily="34" charset="0"/>
                </a:rPr>
              </a:br>
              <a:br>
                <a:rPr lang="en-US" sz="1400" b="1">
                  <a:solidFill>
                    <a:schemeClr val="tx1"/>
                  </a:solidFill>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p:txBody>
        </p:sp>
        <p:pic>
          <p:nvPicPr>
            <p:cNvPr id="11" name="Picture 10">
              <a:extLst>
                <a:ext uri="{FF2B5EF4-FFF2-40B4-BE49-F238E27FC236}">
                  <a16:creationId xmlns:a16="http://schemas.microsoft.com/office/drawing/2014/main" id="{CBAAC904-614C-4708-8F5A-226D8B20C61D}"/>
                </a:ext>
              </a:extLst>
            </p:cNvPr>
            <p:cNvPicPr>
              <a:picLocks noChangeAspect="1"/>
            </p:cNvPicPr>
            <p:nvPr/>
          </p:nvPicPr>
          <p:blipFill>
            <a:blip r:embed="rId12"/>
            <a:stretch>
              <a:fillRect/>
            </a:stretch>
          </p:blipFill>
          <p:spPr>
            <a:xfrm>
              <a:off x="6838989" y="2548843"/>
              <a:ext cx="714375" cy="685800"/>
            </a:xfrm>
            <a:prstGeom prst="rect">
              <a:avLst/>
            </a:prstGeom>
          </p:spPr>
        </p:pic>
      </p:grpSp>
      <p:cxnSp>
        <p:nvCxnSpPr>
          <p:cNvPr id="48" name="Straight Arrow Connector 47">
            <a:extLst>
              <a:ext uri="{FF2B5EF4-FFF2-40B4-BE49-F238E27FC236}">
                <a16:creationId xmlns:a16="http://schemas.microsoft.com/office/drawing/2014/main" id="{B8534A7C-1A12-4628-B4AC-77301FAC8755}"/>
              </a:ext>
            </a:extLst>
          </p:cNvPr>
          <p:cNvCxnSpPr>
            <a:cxnSpLocks/>
          </p:cNvCxnSpPr>
          <p:nvPr/>
        </p:nvCxnSpPr>
        <p:spPr>
          <a:xfrm flipV="1">
            <a:off x="2743837" y="4849306"/>
            <a:ext cx="0" cy="331646"/>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1EA71F4-4A4E-4159-B8DD-F3BE31D3D279}"/>
              </a:ext>
            </a:extLst>
          </p:cNvPr>
          <p:cNvSpPr>
            <a:spLocks noGrp="1"/>
          </p:cNvSpPr>
          <p:nvPr>
            <p:ph type="title"/>
          </p:nvPr>
        </p:nvSpPr>
        <p:spPr>
          <a:xfrm>
            <a:off x="588263" y="457200"/>
            <a:ext cx="11018520" cy="430887"/>
          </a:xfrm>
        </p:spPr>
        <p:txBody>
          <a:bodyPr/>
          <a:lstStyle/>
          <a:p>
            <a:r>
              <a:rPr lang="en-US" sz="2800"/>
              <a:t>Enabling low friction collaboration among Data + AI professionals</a:t>
            </a:r>
          </a:p>
        </p:txBody>
      </p:sp>
    </p:spTree>
    <p:extLst>
      <p:ext uri="{BB962C8B-B14F-4D97-AF65-F5344CB8AC3E}">
        <p14:creationId xmlns:p14="http://schemas.microsoft.com/office/powerpoint/2010/main" val="15729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0" grpId="0" animBg="1"/>
      <p:bldP spid="61" grpId="0" animBg="1"/>
      <p:bldP spid="8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195323C-4421-DF4E-8756-0871C2589637}"/>
              </a:ext>
            </a:extLst>
          </p:cNvPr>
          <p:cNvSpPr/>
          <p:nvPr/>
        </p:nvSpPr>
        <p:spPr bwMode="auto">
          <a:xfrm>
            <a:off x="662826" y="4969253"/>
            <a:ext cx="10884920" cy="714755"/>
          </a:xfrm>
          <a:prstGeom prst="rect">
            <a:avLst/>
          </a:prstGeom>
          <a:solidFill>
            <a:schemeClr val="accent5">
              <a:lumMod val="75000"/>
            </a:schemeClr>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Azure Data Lake Storage Gen2</a:t>
            </a:r>
            <a:endParaRPr lang="en-US" sz="16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896ACC0B-8AD5-FC4E-AF55-A604D5AC4AC1}"/>
              </a:ext>
            </a:extLst>
          </p:cNvPr>
          <p:cNvSpPr/>
          <p:nvPr/>
        </p:nvSpPr>
        <p:spPr bwMode="auto">
          <a:xfrm>
            <a:off x="1971475" y="5180952"/>
            <a:ext cx="1341503" cy="363224"/>
          </a:xfrm>
          <a:prstGeom prst="rect">
            <a:avLst/>
          </a:prstGeom>
          <a:solidFill>
            <a:srgbClr val="002060"/>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lumMod val="95000"/>
                  </a:schemeClr>
                </a:solidFill>
                <a:cs typeface="Segoe UI" pitchFamily="34" charset="0"/>
              </a:rPr>
              <a:t>CDM folders</a:t>
            </a:r>
          </a:p>
        </p:txBody>
      </p:sp>
      <p:sp>
        <p:nvSpPr>
          <p:cNvPr id="43" name="Text Placeholder 9">
            <a:extLst>
              <a:ext uri="{FF2B5EF4-FFF2-40B4-BE49-F238E27FC236}">
                <a16:creationId xmlns:a16="http://schemas.microsoft.com/office/drawing/2014/main" id="{29AD0817-2130-48F1-A761-1370D31EE8F9}"/>
              </a:ext>
            </a:extLst>
          </p:cNvPr>
          <p:cNvSpPr txBox="1">
            <a:spLocks/>
          </p:cNvSpPr>
          <p:nvPr/>
        </p:nvSpPr>
        <p:spPr>
          <a:xfrm>
            <a:off x="0" y="37264"/>
            <a:ext cx="12192000" cy="830058"/>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400">
                <a:latin typeface="+mj-lt"/>
                <a:ea typeface="+mj-ea"/>
                <a:cs typeface="+mj-cs"/>
              </a:defRPr>
            </a:lvl1pPr>
            <a:lvl2pPr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3200"/>
              <a:t>Integrating CDM Folders with the Modern Data Warehouse</a:t>
            </a:r>
          </a:p>
        </p:txBody>
      </p:sp>
      <p:pic>
        <p:nvPicPr>
          <p:cNvPr id="69" name="Picture 68">
            <a:extLst>
              <a:ext uri="{FF2B5EF4-FFF2-40B4-BE49-F238E27FC236}">
                <a16:creationId xmlns:a16="http://schemas.microsoft.com/office/drawing/2014/main" id="{11A567C7-6991-4969-A92F-7D15846876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76194" y="5776574"/>
            <a:ext cx="4528009" cy="1091132"/>
          </a:xfrm>
          <a:prstGeom prst="rect">
            <a:avLst/>
          </a:prstGeom>
        </p:spPr>
      </p:pic>
      <p:sp>
        <p:nvSpPr>
          <p:cNvPr id="83" name="Isosceles Triangle 82">
            <a:extLst>
              <a:ext uri="{FF2B5EF4-FFF2-40B4-BE49-F238E27FC236}">
                <a16:creationId xmlns:a16="http://schemas.microsoft.com/office/drawing/2014/main" id="{EDE403C0-136F-4842-8D78-7E6BB5325E40}"/>
              </a:ext>
            </a:extLst>
          </p:cNvPr>
          <p:cNvSpPr/>
          <p:nvPr/>
        </p:nvSpPr>
        <p:spPr bwMode="auto">
          <a:xfrm rot="10800000">
            <a:off x="2078538" y="5586533"/>
            <a:ext cx="1157047" cy="20697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7" name="Connector: Elbow 86">
            <a:extLst>
              <a:ext uri="{FF2B5EF4-FFF2-40B4-BE49-F238E27FC236}">
                <a16:creationId xmlns:a16="http://schemas.microsoft.com/office/drawing/2014/main" id="{A8688DC2-C76F-4E36-BA80-B54E02798C3C}"/>
              </a:ext>
            </a:extLst>
          </p:cNvPr>
          <p:cNvCxnSpPr>
            <a:cxnSpLocks/>
            <a:stCxn id="23" idx="3"/>
            <a:endCxn id="65" idx="2"/>
          </p:cNvCxnSpPr>
          <p:nvPr/>
        </p:nvCxnSpPr>
        <p:spPr>
          <a:xfrm flipV="1">
            <a:off x="3312978" y="4849682"/>
            <a:ext cx="4264356" cy="512882"/>
          </a:xfrm>
          <a:prstGeom prst="bentConnector2">
            <a:avLst/>
          </a:prstGeom>
          <a:ln>
            <a:solidFill>
              <a:srgbClr val="00206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EF12F1D-A63D-4621-8D30-FBEFE6C61083}"/>
              </a:ext>
            </a:extLst>
          </p:cNvPr>
          <p:cNvSpPr/>
          <p:nvPr/>
        </p:nvSpPr>
        <p:spPr bwMode="auto">
          <a:xfrm>
            <a:off x="4819649" y="1850898"/>
            <a:ext cx="5515369" cy="2998784"/>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lvl="0" algn="ctr" defTabSz="932472" fontAlgn="base">
              <a:spcBef>
                <a:spcPts val="600"/>
              </a:spcBef>
              <a:spcAft>
                <a:spcPct val="0"/>
              </a:spcAft>
              <a:defRPr/>
            </a:pPr>
            <a:endPar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a:p>
            <a:pPr lvl="0" algn="ctr" defTabSz="932472" fontAlgn="base">
              <a:spcBef>
                <a:spcPts val="600"/>
              </a:spcBef>
              <a:spcAft>
                <a:spcPct val="0"/>
              </a:spcAft>
              <a:defRPr/>
            </a:pPr>
            <a:endParaRPr lang="en-US" sz="1200">
              <a:solidFill>
                <a:schemeClr val="tx1"/>
              </a:solidFill>
              <a:latin typeface="Segoe UI"/>
              <a:ea typeface="Segoe UI" pitchFamily="34" charset="0"/>
              <a:cs typeface="Segoe UI Semibold" panose="020B0702040204020203" pitchFamily="34" charset="0"/>
            </a:endParaRP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BCC18570-BAB0-4CAB-8A48-4056A552594C}"/>
              </a:ext>
            </a:extLst>
          </p:cNvPr>
          <p:cNvPicPr>
            <a:picLocks noChangeAspect="1"/>
          </p:cNvPicPr>
          <p:nvPr/>
        </p:nvPicPr>
        <p:blipFill>
          <a:blip r:embed="rId4"/>
          <a:stretch>
            <a:fillRect/>
          </a:stretch>
        </p:blipFill>
        <p:spPr>
          <a:xfrm>
            <a:off x="7346259" y="1967141"/>
            <a:ext cx="462148" cy="369332"/>
          </a:xfrm>
          <a:prstGeom prst="rect">
            <a:avLst/>
          </a:prstGeom>
        </p:spPr>
      </p:pic>
      <p:sp>
        <p:nvSpPr>
          <p:cNvPr id="4" name="Rectangle 3">
            <a:extLst>
              <a:ext uri="{FF2B5EF4-FFF2-40B4-BE49-F238E27FC236}">
                <a16:creationId xmlns:a16="http://schemas.microsoft.com/office/drawing/2014/main" id="{F5BDDBF8-D95A-472A-B5FD-9A527B23E6F8}"/>
              </a:ext>
            </a:extLst>
          </p:cNvPr>
          <p:cNvSpPr/>
          <p:nvPr/>
        </p:nvSpPr>
        <p:spPr>
          <a:xfrm>
            <a:off x="6412431" y="2336590"/>
            <a:ext cx="2329805" cy="369332"/>
          </a:xfrm>
          <a:prstGeom prst="rect">
            <a:avLst/>
          </a:prstGeom>
        </p:spPr>
        <p:txBody>
          <a:bodyPr wrap="none">
            <a:spAutoFit/>
          </a:bodyPr>
          <a:lstStyle/>
          <a:p>
            <a:pPr lvl="0" algn="ctr" defTabSz="932472" fontAlgn="base">
              <a:spcBef>
                <a:spcPts val="600"/>
              </a:spcBef>
              <a:spcAft>
                <a:spcPct val="0"/>
              </a:spcAft>
              <a:defRPr/>
            </a:pPr>
            <a:r>
              <a:rPr lang="en-US" b="1">
                <a:ea typeface="Segoe UI" pitchFamily="34" charset="0"/>
                <a:cs typeface="Segoe UI Semibold" panose="020B0702040204020203" pitchFamily="34" charset="0"/>
              </a:rPr>
              <a:t>Azure Data Services</a:t>
            </a:r>
          </a:p>
        </p:txBody>
      </p:sp>
      <p:grpSp>
        <p:nvGrpSpPr>
          <p:cNvPr id="33" name="Group 32">
            <a:extLst>
              <a:ext uri="{FF2B5EF4-FFF2-40B4-BE49-F238E27FC236}">
                <a16:creationId xmlns:a16="http://schemas.microsoft.com/office/drawing/2014/main" id="{6E182964-DFFD-42B2-A80C-DF7E0946CA69}"/>
              </a:ext>
            </a:extLst>
          </p:cNvPr>
          <p:cNvGrpSpPr/>
          <p:nvPr/>
        </p:nvGrpSpPr>
        <p:grpSpPr>
          <a:xfrm>
            <a:off x="5702542" y="3593983"/>
            <a:ext cx="740013" cy="1001005"/>
            <a:chOff x="6430878" y="2875823"/>
            <a:chExt cx="740013" cy="1001005"/>
          </a:xfrm>
        </p:grpSpPr>
        <p:pic>
          <p:nvPicPr>
            <p:cNvPr id="91" name="Picture 90">
              <a:extLst>
                <a:ext uri="{FF2B5EF4-FFF2-40B4-BE49-F238E27FC236}">
                  <a16:creationId xmlns:a16="http://schemas.microsoft.com/office/drawing/2014/main" id="{0EE608F4-A94E-47B0-B4AC-ACA470415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683" y="2875823"/>
              <a:ext cx="554097" cy="298603"/>
            </a:xfrm>
            <a:prstGeom prst="rect">
              <a:avLst/>
            </a:prstGeom>
          </p:spPr>
        </p:pic>
        <p:sp>
          <p:nvSpPr>
            <p:cNvPr id="40" name="Rectangle 39">
              <a:extLst>
                <a:ext uri="{FF2B5EF4-FFF2-40B4-BE49-F238E27FC236}">
                  <a16:creationId xmlns:a16="http://schemas.microsoft.com/office/drawing/2014/main" id="{77C01032-3CB0-4C9F-A30D-3A7B0F0E51BE}"/>
                </a:ext>
              </a:extLst>
            </p:cNvPr>
            <p:cNvSpPr/>
            <p:nvPr/>
          </p:nvSpPr>
          <p:spPr>
            <a:xfrm>
              <a:off x="6430878" y="3230497"/>
              <a:ext cx="740013" cy="646331"/>
            </a:xfrm>
            <a:prstGeom prst="rect">
              <a:avLst/>
            </a:prstGeom>
          </p:spPr>
          <p:txBody>
            <a:bodyPr wrap="square">
              <a:spAutoFit/>
            </a:bodyPr>
            <a:lstStyle/>
            <a:p>
              <a:pPr lvl="0" algn="ctr" defTabSz="932472" fontAlgn="base">
                <a:spcBef>
                  <a:spcPts val="600"/>
                </a:spcBef>
                <a:spcAft>
                  <a:spcPct val="0"/>
                </a:spcAft>
                <a:defRPr/>
              </a:pPr>
              <a:r>
                <a:rPr lang="en-US" sz="1200">
                  <a:ea typeface="Segoe UI" pitchFamily="34" charset="0"/>
                  <a:cs typeface="Segoe UI Semibold" panose="020B0702040204020203" pitchFamily="34" charset="0"/>
                </a:rPr>
                <a:t>Azure Data Factory</a:t>
              </a:r>
            </a:p>
          </p:txBody>
        </p:sp>
      </p:grpSp>
      <p:grpSp>
        <p:nvGrpSpPr>
          <p:cNvPr id="12" name="Group 11">
            <a:extLst>
              <a:ext uri="{FF2B5EF4-FFF2-40B4-BE49-F238E27FC236}">
                <a16:creationId xmlns:a16="http://schemas.microsoft.com/office/drawing/2014/main" id="{E3F35333-9BCF-47B4-9B13-85770E4C9D65}"/>
              </a:ext>
            </a:extLst>
          </p:cNvPr>
          <p:cNvGrpSpPr/>
          <p:nvPr/>
        </p:nvGrpSpPr>
        <p:grpSpPr>
          <a:xfrm>
            <a:off x="7707766" y="3441312"/>
            <a:ext cx="860999" cy="1202033"/>
            <a:chOff x="8734019" y="3441312"/>
            <a:chExt cx="860999" cy="1202033"/>
          </a:xfrm>
        </p:grpSpPr>
        <p:pic>
          <p:nvPicPr>
            <p:cNvPr id="94" name="Picture 93">
              <a:extLst>
                <a:ext uri="{FF2B5EF4-FFF2-40B4-BE49-F238E27FC236}">
                  <a16:creationId xmlns:a16="http://schemas.microsoft.com/office/drawing/2014/main" id="{48002BD3-AFBA-4575-AC31-E4304E431ADC}"/>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8944814" y="3582438"/>
              <a:ext cx="457200" cy="365707"/>
            </a:xfrm>
            <a:prstGeom prst="rect">
              <a:avLst/>
            </a:prstGeom>
          </p:spPr>
        </p:pic>
        <p:sp>
          <p:nvSpPr>
            <p:cNvPr id="41" name="Rectangle 40">
              <a:extLst>
                <a:ext uri="{FF2B5EF4-FFF2-40B4-BE49-F238E27FC236}">
                  <a16:creationId xmlns:a16="http://schemas.microsoft.com/office/drawing/2014/main" id="{2CDF6EF9-B6E1-4CC9-B6FA-20A45A22DE93}"/>
                </a:ext>
              </a:extLst>
            </p:cNvPr>
            <p:cNvSpPr/>
            <p:nvPr/>
          </p:nvSpPr>
          <p:spPr bwMode="auto">
            <a:xfrm>
              <a:off x="8734019" y="3441312"/>
              <a:ext cx="860999" cy="1202033"/>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b" anchorCtr="0" forceAA="0" compatLnSpc="1">
              <a:prstTxWarp prst="textNoShape">
                <a:avLst/>
              </a:prstTxWarp>
              <a:noAutofit/>
            </a:bodyPr>
            <a:lstStyle/>
            <a:p>
              <a:pPr lvl="0" algn="ctr" defTabSz="932472" fontAlgn="base">
                <a:spcBef>
                  <a:spcPts val="600"/>
                </a:spcBef>
                <a:spcAft>
                  <a:spcPct val="0"/>
                </a:spcAft>
                <a:defRPr/>
              </a:pPr>
              <a:r>
                <a:rPr lang="en-US" sz="1200">
                  <a:solidFill>
                    <a:schemeClr val="tx1"/>
                  </a:solidFill>
                  <a:ea typeface="Segoe UI" pitchFamily="34" charset="0"/>
                  <a:cs typeface="Segoe UI Semibold" panose="020B0702040204020203" pitchFamily="34" charset="0"/>
                </a:rPr>
                <a:t>Azure Machine Learning</a:t>
              </a:r>
            </a:p>
          </p:txBody>
        </p:sp>
      </p:grpSp>
      <p:grpSp>
        <p:nvGrpSpPr>
          <p:cNvPr id="13" name="Group 12">
            <a:extLst>
              <a:ext uri="{FF2B5EF4-FFF2-40B4-BE49-F238E27FC236}">
                <a16:creationId xmlns:a16="http://schemas.microsoft.com/office/drawing/2014/main" id="{1F74EA6A-D1C1-4241-80F5-B5D2DB1B4936}"/>
              </a:ext>
            </a:extLst>
          </p:cNvPr>
          <p:cNvGrpSpPr/>
          <p:nvPr/>
        </p:nvGrpSpPr>
        <p:grpSpPr>
          <a:xfrm>
            <a:off x="6672026" y="3441312"/>
            <a:ext cx="860999" cy="1202033"/>
            <a:chOff x="7705650" y="3441312"/>
            <a:chExt cx="860999" cy="1202033"/>
          </a:xfrm>
        </p:grpSpPr>
        <p:pic>
          <p:nvPicPr>
            <p:cNvPr id="92" name="Picture 91">
              <a:extLst>
                <a:ext uri="{FF2B5EF4-FFF2-40B4-BE49-F238E27FC236}">
                  <a16:creationId xmlns:a16="http://schemas.microsoft.com/office/drawing/2014/main" id="{1A436F65-0370-4335-A685-515420EA7177}"/>
                </a:ext>
              </a:extLst>
            </p:cNvPr>
            <p:cNvPicPr>
              <a:picLocks noChangeAspect="1"/>
            </p:cNvPicPr>
            <p:nvPr/>
          </p:nvPicPr>
          <p:blipFill rotWithShape="1">
            <a:blip r:embed="rId7">
              <a:extLst>
                <a:ext uri="{28A0092B-C50C-407E-A947-70E740481C1C}">
                  <a14:useLocalDpi xmlns:a14="http://schemas.microsoft.com/office/drawing/2010/main" val="0"/>
                </a:ext>
              </a:extLst>
            </a:blip>
            <a:srcRect l="19954" r="19722"/>
            <a:stretch/>
          </p:blipFill>
          <p:spPr>
            <a:xfrm>
              <a:off x="7937788" y="3561074"/>
              <a:ext cx="457200" cy="408435"/>
            </a:xfrm>
            <a:prstGeom prst="rect">
              <a:avLst/>
            </a:prstGeom>
          </p:spPr>
        </p:pic>
        <p:sp>
          <p:nvSpPr>
            <p:cNvPr id="51" name="Rectangle 50">
              <a:extLst>
                <a:ext uri="{FF2B5EF4-FFF2-40B4-BE49-F238E27FC236}">
                  <a16:creationId xmlns:a16="http://schemas.microsoft.com/office/drawing/2014/main" id="{DA0C41C4-F50C-47C9-AE6E-F654E581A23F}"/>
                </a:ext>
              </a:extLst>
            </p:cNvPr>
            <p:cNvSpPr/>
            <p:nvPr/>
          </p:nvSpPr>
          <p:spPr bwMode="auto">
            <a:xfrm>
              <a:off x="7705650" y="3441312"/>
              <a:ext cx="860999" cy="1202033"/>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182880" numCol="1" spcCol="0" rtlCol="0" fromWordArt="0" anchor="b" anchorCtr="0" forceAA="0" compatLnSpc="1">
              <a:prstTxWarp prst="textNoShape">
                <a:avLst/>
              </a:prstTxWarp>
              <a:noAutofit/>
            </a:bodyPr>
            <a:lstStyle/>
            <a:p>
              <a:pPr lvl="0" algn="ctr" defTabSz="932472" fontAlgn="base">
                <a:spcBef>
                  <a:spcPts val="600"/>
                </a:spcBef>
                <a:spcAft>
                  <a:spcPct val="0"/>
                </a:spcAft>
                <a:defRPr/>
              </a:pPr>
              <a:r>
                <a:rPr lang="en-US" sz="1200">
                  <a:solidFill>
                    <a:schemeClr val="tx1"/>
                  </a:solidFill>
                  <a:ea typeface="Segoe UI" pitchFamily="34" charset="0"/>
                  <a:cs typeface="Segoe UI Semibold" panose="020B0702040204020203" pitchFamily="34" charset="0"/>
                </a:rPr>
                <a:t>Azure Databricks</a:t>
              </a:r>
            </a:p>
          </p:txBody>
        </p:sp>
      </p:grpSp>
      <p:grpSp>
        <p:nvGrpSpPr>
          <p:cNvPr id="8" name="Group 7">
            <a:extLst>
              <a:ext uri="{FF2B5EF4-FFF2-40B4-BE49-F238E27FC236}">
                <a16:creationId xmlns:a16="http://schemas.microsoft.com/office/drawing/2014/main" id="{F3AD71F3-A14A-48EE-849F-E063E17DB684}"/>
              </a:ext>
            </a:extLst>
          </p:cNvPr>
          <p:cNvGrpSpPr/>
          <p:nvPr/>
        </p:nvGrpSpPr>
        <p:grpSpPr>
          <a:xfrm>
            <a:off x="8730963" y="3458613"/>
            <a:ext cx="860999" cy="1184732"/>
            <a:chOff x="6677281" y="3458613"/>
            <a:chExt cx="860999" cy="1184732"/>
          </a:xfrm>
        </p:grpSpPr>
        <p:pic>
          <p:nvPicPr>
            <p:cNvPr id="93" name="Picture 92">
              <a:extLst>
                <a:ext uri="{FF2B5EF4-FFF2-40B4-BE49-F238E27FC236}">
                  <a16:creationId xmlns:a16="http://schemas.microsoft.com/office/drawing/2014/main" id="{0360A332-1C40-481C-9BE7-D2F7571AFA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3340" y="3536691"/>
              <a:ext cx="444937" cy="457200"/>
            </a:xfrm>
            <a:prstGeom prst="rect">
              <a:avLst/>
            </a:prstGeom>
          </p:spPr>
        </p:pic>
        <p:sp>
          <p:nvSpPr>
            <p:cNvPr id="53" name="Rectangle 52">
              <a:extLst>
                <a:ext uri="{FF2B5EF4-FFF2-40B4-BE49-F238E27FC236}">
                  <a16:creationId xmlns:a16="http://schemas.microsoft.com/office/drawing/2014/main" id="{7A3BBDDA-A333-49A4-94EF-FCACAB5C2E54}"/>
                </a:ext>
              </a:extLst>
            </p:cNvPr>
            <p:cNvSpPr/>
            <p:nvPr/>
          </p:nvSpPr>
          <p:spPr bwMode="auto">
            <a:xfrm>
              <a:off x="6677281" y="3458613"/>
              <a:ext cx="860999" cy="1184732"/>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182880" numCol="1" spcCol="0" rtlCol="0" fromWordArt="0" anchor="b" anchorCtr="0" forceAA="0" compatLnSpc="1">
              <a:prstTxWarp prst="textNoShape">
                <a:avLst/>
              </a:prstTxWarp>
              <a:noAutofit/>
            </a:bodyPr>
            <a:lstStyle/>
            <a:p>
              <a:pPr lvl="0" algn="ctr" defTabSz="932472" fontAlgn="base">
                <a:spcBef>
                  <a:spcPts val="600"/>
                </a:spcBef>
                <a:spcAft>
                  <a:spcPct val="0"/>
                </a:spcAft>
                <a:defRPr/>
              </a:pPr>
              <a:r>
                <a:rPr lang="en-US" sz="1200">
                  <a:solidFill>
                    <a:schemeClr val="tx1"/>
                  </a:solidFill>
                  <a:ea typeface="Segoe UI" pitchFamily="34" charset="0"/>
                  <a:cs typeface="Segoe UI Semibold" panose="020B0702040204020203" pitchFamily="34" charset="0"/>
                </a:rPr>
                <a:t>Azure Data Warehouse</a:t>
              </a:r>
            </a:p>
          </p:txBody>
        </p:sp>
      </p:grpSp>
      <p:grpSp>
        <p:nvGrpSpPr>
          <p:cNvPr id="21" name="Group 20">
            <a:extLst>
              <a:ext uri="{FF2B5EF4-FFF2-40B4-BE49-F238E27FC236}">
                <a16:creationId xmlns:a16="http://schemas.microsoft.com/office/drawing/2014/main" id="{509B27CA-727D-456F-A2DA-0039443B3232}"/>
              </a:ext>
            </a:extLst>
          </p:cNvPr>
          <p:cNvGrpSpPr/>
          <p:nvPr/>
        </p:nvGrpSpPr>
        <p:grpSpPr>
          <a:xfrm>
            <a:off x="5616881" y="2832100"/>
            <a:ext cx="887322" cy="1811245"/>
            <a:chOff x="1107416" y="2106524"/>
            <a:chExt cx="887322" cy="1693401"/>
          </a:xfrm>
        </p:grpSpPr>
        <p:cxnSp>
          <p:nvCxnSpPr>
            <p:cNvPr id="9" name="Straight Connector 8">
              <a:extLst>
                <a:ext uri="{FF2B5EF4-FFF2-40B4-BE49-F238E27FC236}">
                  <a16:creationId xmlns:a16="http://schemas.microsoft.com/office/drawing/2014/main" id="{52887A92-9CFF-4DD8-AC9C-A044092100FA}"/>
                </a:ext>
              </a:extLst>
            </p:cNvPr>
            <p:cNvCxnSpPr>
              <a:cxnSpLocks/>
            </p:cNvCxnSpPr>
            <p:nvPr/>
          </p:nvCxnSpPr>
          <p:spPr>
            <a:xfrm>
              <a:off x="1107416" y="2106524"/>
              <a:ext cx="22513" cy="1693085"/>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800A9D-E1F2-44E3-8E70-94CF71781B8C}"/>
                </a:ext>
              </a:extLst>
            </p:cNvPr>
            <p:cNvCxnSpPr>
              <a:cxnSpLocks/>
            </p:cNvCxnSpPr>
            <p:nvPr/>
          </p:nvCxnSpPr>
          <p:spPr>
            <a:xfrm flipH="1">
              <a:off x="1992694" y="2510175"/>
              <a:ext cx="2044" cy="1283535"/>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200C11-92A0-4106-9016-6BF4E27937AD}"/>
                </a:ext>
              </a:extLst>
            </p:cNvPr>
            <p:cNvCxnSpPr>
              <a:cxnSpLocks/>
            </p:cNvCxnSpPr>
            <p:nvPr/>
          </p:nvCxnSpPr>
          <p:spPr>
            <a:xfrm>
              <a:off x="1129929" y="3799925"/>
              <a:ext cx="864809" cy="0"/>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7EC16DFF-99F1-4A23-8D08-788251857247}"/>
              </a:ext>
            </a:extLst>
          </p:cNvPr>
          <p:cNvGrpSpPr/>
          <p:nvPr/>
        </p:nvGrpSpPr>
        <p:grpSpPr>
          <a:xfrm>
            <a:off x="5613861" y="2829597"/>
            <a:ext cx="3981157" cy="429910"/>
            <a:chOff x="662826" y="1133705"/>
            <a:chExt cx="3981157" cy="625967"/>
          </a:xfrm>
        </p:grpSpPr>
        <p:cxnSp>
          <p:nvCxnSpPr>
            <p:cNvPr id="67" name="Straight Connector 66">
              <a:extLst>
                <a:ext uri="{FF2B5EF4-FFF2-40B4-BE49-F238E27FC236}">
                  <a16:creationId xmlns:a16="http://schemas.microsoft.com/office/drawing/2014/main" id="{89FFC8C1-50A6-4209-9126-E33A70EADFCD}"/>
                </a:ext>
              </a:extLst>
            </p:cNvPr>
            <p:cNvCxnSpPr>
              <a:cxnSpLocks/>
            </p:cNvCxnSpPr>
            <p:nvPr/>
          </p:nvCxnSpPr>
          <p:spPr>
            <a:xfrm>
              <a:off x="4643983" y="1133705"/>
              <a:ext cx="0" cy="625967"/>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E0FE15E-D28A-47C8-8B4E-7D30A6CDDAC1}"/>
                </a:ext>
              </a:extLst>
            </p:cNvPr>
            <p:cNvCxnSpPr>
              <a:cxnSpLocks/>
            </p:cNvCxnSpPr>
            <p:nvPr/>
          </p:nvCxnSpPr>
          <p:spPr>
            <a:xfrm>
              <a:off x="662826" y="1133705"/>
              <a:ext cx="3981157" cy="0"/>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EF9719F-DC38-4396-AC75-8AF76D2E1724}"/>
                </a:ext>
              </a:extLst>
            </p:cNvPr>
            <p:cNvCxnSpPr>
              <a:cxnSpLocks/>
            </p:cNvCxnSpPr>
            <p:nvPr/>
          </p:nvCxnSpPr>
          <p:spPr>
            <a:xfrm>
              <a:off x="1551124" y="1759672"/>
              <a:ext cx="3092859" cy="0"/>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 name="Straight Arrow Connector 5">
            <a:extLst>
              <a:ext uri="{FF2B5EF4-FFF2-40B4-BE49-F238E27FC236}">
                <a16:creationId xmlns:a16="http://schemas.microsoft.com/office/drawing/2014/main" id="{C38A93A1-7485-4133-849F-69C67E8449BC}"/>
              </a:ext>
            </a:extLst>
          </p:cNvPr>
          <p:cNvCxnSpPr>
            <a:cxnSpLocks/>
          </p:cNvCxnSpPr>
          <p:nvPr/>
        </p:nvCxnSpPr>
        <p:spPr>
          <a:xfrm>
            <a:off x="7123684" y="3259507"/>
            <a:ext cx="0" cy="198068"/>
          </a:xfrm>
          <a:prstGeom prst="straightConnector1">
            <a:avLst/>
          </a:prstGeom>
          <a:ln w="1905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19F4C2E-29C9-4EE9-9DEB-C89E2646A351}"/>
              </a:ext>
            </a:extLst>
          </p:cNvPr>
          <p:cNvCxnSpPr>
            <a:cxnSpLocks/>
          </p:cNvCxnSpPr>
          <p:nvPr/>
        </p:nvCxnSpPr>
        <p:spPr>
          <a:xfrm>
            <a:off x="8137525" y="3259507"/>
            <a:ext cx="0" cy="198068"/>
          </a:xfrm>
          <a:prstGeom prst="straightConnector1">
            <a:avLst/>
          </a:prstGeom>
          <a:ln w="1905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BD481B0-4E52-40DF-AFF7-F25DE848E070}"/>
              </a:ext>
            </a:extLst>
          </p:cNvPr>
          <p:cNvCxnSpPr>
            <a:cxnSpLocks/>
          </p:cNvCxnSpPr>
          <p:nvPr/>
        </p:nvCxnSpPr>
        <p:spPr>
          <a:xfrm>
            <a:off x="9161463" y="3259507"/>
            <a:ext cx="0" cy="198068"/>
          </a:xfrm>
          <a:prstGeom prst="straightConnector1">
            <a:avLst/>
          </a:prstGeom>
          <a:ln w="1905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94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894231-CA54-46D3-9373-ED0CE7387321}"/>
              </a:ext>
            </a:extLst>
          </p:cNvPr>
          <p:cNvPicPr>
            <a:picLocks noChangeAspect="1"/>
          </p:cNvPicPr>
          <p:nvPr/>
        </p:nvPicPr>
        <p:blipFill>
          <a:blip r:embed="rId2"/>
          <a:stretch>
            <a:fillRect/>
          </a:stretch>
        </p:blipFill>
        <p:spPr>
          <a:xfrm>
            <a:off x="7054913" y="4516000"/>
            <a:ext cx="4049901" cy="2079722"/>
          </a:xfrm>
          <a:prstGeom prst="rect">
            <a:avLst/>
          </a:prstGeom>
        </p:spPr>
      </p:pic>
      <p:pic>
        <p:nvPicPr>
          <p:cNvPr id="7" name="Picture 6">
            <a:extLst>
              <a:ext uri="{FF2B5EF4-FFF2-40B4-BE49-F238E27FC236}">
                <a16:creationId xmlns:a16="http://schemas.microsoft.com/office/drawing/2014/main" id="{40C702F3-CC9A-4EF9-90B3-0711F5807B7E}"/>
              </a:ext>
            </a:extLst>
          </p:cNvPr>
          <p:cNvPicPr>
            <a:picLocks noChangeAspect="1"/>
          </p:cNvPicPr>
          <p:nvPr/>
        </p:nvPicPr>
        <p:blipFill>
          <a:blip r:embed="rId3"/>
          <a:stretch>
            <a:fillRect/>
          </a:stretch>
        </p:blipFill>
        <p:spPr>
          <a:xfrm>
            <a:off x="1321131" y="4264550"/>
            <a:ext cx="4168330" cy="2214936"/>
          </a:xfrm>
          <a:prstGeom prst="rect">
            <a:avLst/>
          </a:prstGeom>
        </p:spPr>
      </p:pic>
      <p:pic>
        <p:nvPicPr>
          <p:cNvPr id="8" name="Picture 7">
            <a:extLst>
              <a:ext uri="{FF2B5EF4-FFF2-40B4-BE49-F238E27FC236}">
                <a16:creationId xmlns:a16="http://schemas.microsoft.com/office/drawing/2014/main" id="{8943311D-3318-4858-AD31-D4E9131A451B}"/>
              </a:ext>
            </a:extLst>
          </p:cNvPr>
          <p:cNvPicPr>
            <a:picLocks noChangeAspect="1"/>
          </p:cNvPicPr>
          <p:nvPr/>
        </p:nvPicPr>
        <p:blipFill>
          <a:blip r:embed="rId3"/>
          <a:stretch>
            <a:fillRect/>
          </a:stretch>
        </p:blipFill>
        <p:spPr>
          <a:xfrm>
            <a:off x="1489946" y="4405184"/>
            <a:ext cx="4168330" cy="2214936"/>
          </a:xfrm>
          <a:prstGeom prst="rect">
            <a:avLst/>
          </a:prstGeom>
        </p:spPr>
      </p:pic>
      <p:pic>
        <p:nvPicPr>
          <p:cNvPr id="9" name="Picture 8">
            <a:extLst>
              <a:ext uri="{FF2B5EF4-FFF2-40B4-BE49-F238E27FC236}">
                <a16:creationId xmlns:a16="http://schemas.microsoft.com/office/drawing/2014/main" id="{CF800B71-E2B4-40BC-B360-D73BE8A5E884}"/>
              </a:ext>
            </a:extLst>
          </p:cNvPr>
          <p:cNvPicPr>
            <a:picLocks noChangeAspect="1"/>
          </p:cNvPicPr>
          <p:nvPr/>
        </p:nvPicPr>
        <p:blipFill>
          <a:blip r:embed="rId3"/>
          <a:stretch>
            <a:fillRect/>
          </a:stretch>
        </p:blipFill>
        <p:spPr>
          <a:xfrm>
            <a:off x="1728335" y="4516000"/>
            <a:ext cx="4168330" cy="2214936"/>
          </a:xfrm>
          <a:prstGeom prst="rect">
            <a:avLst/>
          </a:prstGeom>
        </p:spPr>
      </p:pic>
      <p:sp>
        <p:nvSpPr>
          <p:cNvPr id="10" name="Cross 9">
            <a:extLst>
              <a:ext uri="{FF2B5EF4-FFF2-40B4-BE49-F238E27FC236}">
                <a16:creationId xmlns:a16="http://schemas.microsoft.com/office/drawing/2014/main" id="{5B95FA87-FFED-4991-B445-07E5CBB2056B}"/>
              </a:ext>
            </a:extLst>
          </p:cNvPr>
          <p:cNvSpPr/>
          <p:nvPr/>
        </p:nvSpPr>
        <p:spPr>
          <a:xfrm>
            <a:off x="6331046" y="5353424"/>
            <a:ext cx="289486" cy="276992"/>
          </a:xfrm>
          <a:prstGeom prst="plus">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1F127DA-7356-4492-89CC-7EE62A0030E8}"/>
              </a:ext>
            </a:extLst>
          </p:cNvPr>
          <p:cNvPicPr>
            <a:picLocks noChangeAspect="1"/>
          </p:cNvPicPr>
          <p:nvPr/>
        </p:nvPicPr>
        <p:blipFill rotWithShape="1">
          <a:blip r:embed="rId4"/>
          <a:srcRect b="5707"/>
          <a:stretch/>
        </p:blipFill>
        <p:spPr>
          <a:xfrm>
            <a:off x="1570529" y="998800"/>
            <a:ext cx="9144000" cy="2940378"/>
          </a:xfrm>
          <a:prstGeom prst="rect">
            <a:avLst/>
          </a:prstGeom>
        </p:spPr>
      </p:pic>
      <p:pic>
        <p:nvPicPr>
          <p:cNvPr id="15" name="Picture 14">
            <a:extLst>
              <a:ext uri="{FF2B5EF4-FFF2-40B4-BE49-F238E27FC236}">
                <a16:creationId xmlns:a16="http://schemas.microsoft.com/office/drawing/2014/main" id="{0B68993C-B9BE-48AE-B24B-9EF19CFB27DA}"/>
              </a:ext>
            </a:extLst>
          </p:cNvPr>
          <p:cNvPicPr>
            <a:picLocks noChangeAspect="1"/>
          </p:cNvPicPr>
          <p:nvPr/>
        </p:nvPicPr>
        <p:blipFill rotWithShape="1">
          <a:blip r:embed="rId4"/>
          <a:srcRect l="29923" t="20996"/>
          <a:stretch/>
        </p:blipFill>
        <p:spPr>
          <a:xfrm>
            <a:off x="4213624" y="1439772"/>
            <a:ext cx="6500905" cy="2499405"/>
          </a:xfrm>
          <a:prstGeom prst="rect">
            <a:avLst/>
          </a:prstGeom>
        </p:spPr>
      </p:pic>
      <p:sp>
        <p:nvSpPr>
          <p:cNvPr id="5" name="Rectangle 4">
            <a:extLst>
              <a:ext uri="{FF2B5EF4-FFF2-40B4-BE49-F238E27FC236}">
                <a16:creationId xmlns:a16="http://schemas.microsoft.com/office/drawing/2014/main" id="{8775A77B-019B-468C-B70D-C7C4706ABEDA}"/>
              </a:ext>
            </a:extLst>
          </p:cNvPr>
          <p:cNvSpPr/>
          <p:nvPr/>
        </p:nvSpPr>
        <p:spPr bwMode="auto">
          <a:xfrm>
            <a:off x="4190352" y="3264775"/>
            <a:ext cx="6510276" cy="2383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438D2B5B-B883-4B74-B23D-670F3CD61C45}"/>
              </a:ext>
            </a:extLst>
          </p:cNvPr>
          <p:cNvSpPr txBox="1">
            <a:spLocks/>
          </p:cNvSpPr>
          <p:nvPr/>
        </p:nvSpPr>
        <p:spPr>
          <a:xfrm>
            <a:off x="0" y="37264"/>
            <a:ext cx="12192000" cy="830058"/>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400">
                <a:latin typeface="+mj-lt"/>
                <a:ea typeface="+mj-ea"/>
                <a:cs typeface="+mj-cs"/>
              </a:defRPr>
            </a:lvl1pPr>
            <a:lvl2pPr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3200"/>
              <a:t>Integrating CDM Folders with the Modern Data Warehouse</a:t>
            </a:r>
          </a:p>
        </p:txBody>
      </p:sp>
      <p:sp>
        <p:nvSpPr>
          <p:cNvPr id="20" name="Rectangle: Rounded Corners 19">
            <a:extLst>
              <a:ext uri="{FF2B5EF4-FFF2-40B4-BE49-F238E27FC236}">
                <a16:creationId xmlns:a16="http://schemas.microsoft.com/office/drawing/2014/main" id="{D50CEB79-4085-440E-B958-61326C88483A}"/>
              </a:ext>
            </a:extLst>
          </p:cNvPr>
          <p:cNvSpPr/>
          <p:nvPr/>
        </p:nvSpPr>
        <p:spPr bwMode="auto">
          <a:xfrm>
            <a:off x="2905474" y="1038769"/>
            <a:ext cx="491973" cy="97148"/>
          </a:xfrm>
          <a:prstGeom prst="round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9" name="TextBox 18">
            <a:extLst>
              <a:ext uri="{FF2B5EF4-FFF2-40B4-BE49-F238E27FC236}">
                <a16:creationId xmlns:a16="http://schemas.microsoft.com/office/drawing/2014/main" id="{CE0D2E44-B82F-40AC-ACED-BC2ADEB96178}"/>
              </a:ext>
            </a:extLst>
          </p:cNvPr>
          <p:cNvSpPr txBox="1"/>
          <p:nvPr/>
        </p:nvSpPr>
        <p:spPr>
          <a:xfrm>
            <a:off x="2910832" y="1023097"/>
            <a:ext cx="728738" cy="123111"/>
          </a:xfrm>
          <a:prstGeom prst="rect">
            <a:avLst/>
          </a:prstGeom>
          <a:noFill/>
        </p:spPr>
        <p:txBody>
          <a:bodyPr wrap="square" lIns="0" tIns="0" rIns="0" bIns="0" rtlCol="0">
            <a:spAutoFit/>
          </a:bodyPr>
          <a:lstStyle/>
          <a:p>
            <a:pPr algn="l"/>
            <a:r>
              <a:rPr lang="en-US" sz="800" b="1">
                <a:gradFill>
                  <a:gsLst>
                    <a:gs pos="2917">
                      <a:schemeClr val="tx1"/>
                    </a:gs>
                    <a:gs pos="30000">
                      <a:schemeClr val="tx1"/>
                    </a:gs>
                  </a:gsLst>
                  <a:lin ang="5400000" scaled="0"/>
                </a:gradFill>
                <a:latin typeface="+mj-lt"/>
              </a:rPr>
              <a:t>salescdmfolder</a:t>
            </a:r>
          </a:p>
        </p:txBody>
      </p:sp>
    </p:spTree>
    <p:extLst>
      <p:ext uri="{BB962C8B-B14F-4D97-AF65-F5344CB8AC3E}">
        <p14:creationId xmlns:p14="http://schemas.microsoft.com/office/powerpoint/2010/main" val="17914250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36E1431-5C80-4992-8EF1-9C6A40693921}"/>
              </a:ext>
            </a:extLst>
          </p:cNvPr>
          <p:cNvGrpSpPr/>
          <p:nvPr/>
        </p:nvGrpSpPr>
        <p:grpSpPr>
          <a:xfrm>
            <a:off x="341615" y="1"/>
            <a:ext cx="11469385" cy="6858000"/>
            <a:chOff x="341615" y="1"/>
            <a:chExt cx="11469385" cy="6858000"/>
          </a:xfrm>
        </p:grpSpPr>
        <p:grpSp>
          <p:nvGrpSpPr>
            <p:cNvPr id="12" name="Group 11">
              <a:extLst>
                <a:ext uri="{FF2B5EF4-FFF2-40B4-BE49-F238E27FC236}">
                  <a16:creationId xmlns:a16="http://schemas.microsoft.com/office/drawing/2014/main" id="{0448D088-651D-4966-9F70-8494B38417BA}"/>
                </a:ext>
              </a:extLst>
            </p:cNvPr>
            <p:cNvGrpSpPr/>
            <p:nvPr/>
          </p:nvGrpSpPr>
          <p:grpSpPr>
            <a:xfrm>
              <a:off x="341615" y="1"/>
              <a:ext cx="11469385" cy="6858000"/>
              <a:chOff x="1257299" y="1118436"/>
              <a:chExt cx="9344026" cy="5587164"/>
            </a:xfrm>
          </p:grpSpPr>
          <p:grpSp>
            <p:nvGrpSpPr>
              <p:cNvPr id="13" name="Group 12">
                <a:extLst>
                  <a:ext uri="{FF2B5EF4-FFF2-40B4-BE49-F238E27FC236}">
                    <a16:creationId xmlns:a16="http://schemas.microsoft.com/office/drawing/2014/main" id="{E3EBF207-3D7B-4623-BD5B-8E8AB41D7B18}"/>
                  </a:ext>
                </a:extLst>
              </p:cNvPr>
              <p:cNvGrpSpPr/>
              <p:nvPr/>
            </p:nvGrpSpPr>
            <p:grpSpPr>
              <a:xfrm>
                <a:off x="1257299" y="1118436"/>
                <a:ext cx="9344026" cy="5587164"/>
                <a:chOff x="189843" y="4011"/>
                <a:chExt cx="11812314" cy="6858000"/>
              </a:xfrm>
            </p:grpSpPr>
            <p:pic>
              <p:nvPicPr>
                <p:cNvPr id="15" name="Picture 14">
                  <a:extLst>
                    <a:ext uri="{FF2B5EF4-FFF2-40B4-BE49-F238E27FC236}">
                      <a16:creationId xmlns:a16="http://schemas.microsoft.com/office/drawing/2014/main" id="{3F2C9025-CE9D-48A2-8D6E-8C8DE44F6CB4}"/>
                    </a:ext>
                  </a:extLst>
                </p:cNvPr>
                <p:cNvPicPr>
                  <a:picLocks noChangeAspect="1"/>
                </p:cNvPicPr>
                <p:nvPr/>
              </p:nvPicPr>
              <p:blipFill>
                <a:blip r:embed="rId2"/>
                <a:stretch>
                  <a:fillRect/>
                </a:stretch>
              </p:blipFill>
              <p:spPr>
                <a:xfrm>
                  <a:off x="189843" y="4011"/>
                  <a:ext cx="11812314" cy="685800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5D6693E3-0FDD-44F4-8EFE-2BD69111DA9C}"/>
                    </a:ext>
                  </a:extLst>
                </p:cNvPr>
                <p:cNvSpPr/>
                <p:nvPr/>
              </p:nvSpPr>
              <p:spPr>
                <a:xfrm>
                  <a:off x="5081337" y="4001632"/>
                  <a:ext cx="5701340" cy="878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C94F644-3B20-49E9-9AC8-6779552D2801}"/>
                    </a:ext>
                  </a:extLst>
                </p:cNvPr>
                <p:cNvPicPr>
                  <a:picLocks noChangeAspect="1"/>
                </p:cNvPicPr>
                <p:nvPr/>
              </p:nvPicPr>
              <p:blipFill rotWithShape="1">
                <a:blip r:embed="rId3"/>
                <a:srcRect l="1640" r="-1"/>
                <a:stretch/>
              </p:blipFill>
              <p:spPr>
                <a:xfrm>
                  <a:off x="5076599" y="4009849"/>
                  <a:ext cx="3760371" cy="852276"/>
                </a:xfrm>
                <a:prstGeom prst="rect">
                  <a:avLst/>
                </a:prstGeom>
              </p:spPr>
            </p:pic>
          </p:grpSp>
          <p:pic>
            <p:nvPicPr>
              <p:cNvPr id="14" name="Picture 13">
                <a:extLst>
                  <a:ext uri="{FF2B5EF4-FFF2-40B4-BE49-F238E27FC236}">
                    <a16:creationId xmlns:a16="http://schemas.microsoft.com/office/drawing/2014/main" id="{79E0FB82-FE8E-4287-BD75-B29742D3168B}"/>
                  </a:ext>
                </a:extLst>
              </p:cNvPr>
              <p:cNvPicPr>
                <a:picLocks noChangeAspect="1"/>
              </p:cNvPicPr>
              <p:nvPr/>
            </p:nvPicPr>
            <p:blipFill>
              <a:blip r:embed="rId4"/>
              <a:stretch>
                <a:fillRect/>
              </a:stretch>
            </p:blipFill>
            <p:spPr>
              <a:xfrm>
                <a:off x="3389244" y="2588468"/>
                <a:ext cx="6829840" cy="3321313"/>
              </a:xfrm>
              <a:prstGeom prst="rect">
                <a:avLst/>
              </a:prstGeom>
            </p:spPr>
          </p:pic>
        </p:grpSp>
        <p:sp>
          <p:nvSpPr>
            <p:cNvPr id="19" name="Rectangle: Rounded Corners 18">
              <a:extLst>
                <a:ext uri="{FF2B5EF4-FFF2-40B4-BE49-F238E27FC236}">
                  <a16:creationId xmlns:a16="http://schemas.microsoft.com/office/drawing/2014/main" id="{2F0724B7-F365-4E13-8692-9FAE83FE6A5B}"/>
                </a:ext>
              </a:extLst>
            </p:cNvPr>
            <p:cNvSpPr/>
            <p:nvPr/>
          </p:nvSpPr>
          <p:spPr bwMode="auto">
            <a:xfrm>
              <a:off x="926195" y="404349"/>
              <a:ext cx="1838967" cy="184666"/>
            </a:xfrm>
            <a:prstGeom prst="roundRect">
              <a:avLst/>
            </a:prstGeom>
            <a:solidFill>
              <a:srgbClr val="F4F4F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TextBox 17">
            <a:extLst>
              <a:ext uri="{FF2B5EF4-FFF2-40B4-BE49-F238E27FC236}">
                <a16:creationId xmlns:a16="http://schemas.microsoft.com/office/drawing/2014/main" id="{B13822B9-2484-43F8-88DA-880513D1D6EB}"/>
              </a:ext>
            </a:extLst>
          </p:cNvPr>
          <p:cNvSpPr txBox="1"/>
          <p:nvPr/>
        </p:nvSpPr>
        <p:spPr>
          <a:xfrm>
            <a:off x="926195" y="407608"/>
            <a:ext cx="1657993" cy="184666"/>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rPr>
              <a:t>MDWSalesPipeline</a:t>
            </a:r>
          </a:p>
        </p:txBody>
      </p:sp>
    </p:spTree>
    <p:extLst>
      <p:ext uri="{BB962C8B-B14F-4D97-AF65-F5344CB8AC3E}">
        <p14:creationId xmlns:p14="http://schemas.microsoft.com/office/powerpoint/2010/main" val="7768120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6FC1C5A-69E4-417D-A13E-6FE211613FAA}"/>
              </a:ext>
            </a:extLst>
          </p:cNvPr>
          <p:cNvGrpSpPr/>
          <p:nvPr/>
        </p:nvGrpSpPr>
        <p:grpSpPr>
          <a:xfrm>
            <a:off x="86119" y="100608"/>
            <a:ext cx="12019761" cy="6656784"/>
            <a:chOff x="231367" y="-697"/>
            <a:chExt cx="10728734" cy="6858697"/>
          </a:xfrm>
        </p:grpSpPr>
        <p:pic>
          <p:nvPicPr>
            <p:cNvPr id="4" name="Picture 4" descr="A screenshot of a cell phone&#10;&#10;Description generated with very high confidence">
              <a:extLst>
                <a:ext uri="{FF2B5EF4-FFF2-40B4-BE49-F238E27FC236}">
                  <a16:creationId xmlns:a16="http://schemas.microsoft.com/office/drawing/2014/main" id="{BE40A2B7-1081-47E8-AE8B-11CDADE3F292}"/>
                </a:ext>
              </a:extLst>
            </p:cNvPr>
            <p:cNvPicPr>
              <a:picLocks noChangeAspect="1"/>
            </p:cNvPicPr>
            <p:nvPr/>
          </p:nvPicPr>
          <p:blipFill>
            <a:blip r:embed="rId2"/>
            <a:stretch>
              <a:fillRect/>
            </a:stretch>
          </p:blipFill>
          <p:spPr>
            <a:xfrm>
              <a:off x="231367" y="-697"/>
              <a:ext cx="10728734" cy="6858697"/>
            </a:xfrm>
            <a:prstGeom prst="rect">
              <a:avLst/>
            </a:prstGeom>
          </p:spPr>
        </p:pic>
        <p:sp>
          <p:nvSpPr>
            <p:cNvPr id="5" name="Rectangle 4">
              <a:extLst>
                <a:ext uri="{FF2B5EF4-FFF2-40B4-BE49-F238E27FC236}">
                  <a16:creationId xmlns:a16="http://schemas.microsoft.com/office/drawing/2014/main" id="{23395F35-D128-4545-9333-FEBDC8299016}"/>
                </a:ext>
              </a:extLst>
            </p:cNvPr>
            <p:cNvSpPr/>
            <p:nvPr/>
          </p:nvSpPr>
          <p:spPr bwMode="auto">
            <a:xfrm>
              <a:off x="460476" y="2975897"/>
              <a:ext cx="2692399" cy="276399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794495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92190A-903F-490B-A7D4-57F02A328365}"/>
              </a:ext>
            </a:extLst>
          </p:cNvPr>
          <p:cNvPicPr>
            <a:picLocks noChangeAspect="1"/>
          </p:cNvPicPr>
          <p:nvPr/>
        </p:nvPicPr>
        <p:blipFill>
          <a:blip r:embed="rId2"/>
          <a:stretch>
            <a:fillRect/>
          </a:stretch>
        </p:blipFill>
        <p:spPr>
          <a:xfrm>
            <a:off x="7099" y="142851"/>
            <a:ext cx="12177802" cy="6572298"/>
          </a:xfrm>
          <a:prstGeom prst="rect">
            <a:avLst/>
          </a:prstGeom>
        </p:spPr>
      </p:pic>
    </p:spTree>
    <p:extLst>
      <p:ext uri="{BB962C8B-B14F-4D97-AF65-F5344CB8AC3E}">
        <p14:creationId xmlns:p14="http://schemas.microsoft.com/office/powerpoint/2010/main" val="39485403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5B8834-2EAD-4F15-ACFD-E9B7A979E570}"/>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18978207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95E3AF-3728-4363-8982-97F2468B90AB}"/>
              </a:ext>
            </a:extLst>
          </p:cNvPr>
          <p:cNvPicPr>
            <a:picLocks noChangeAspect="1"/>
          </p:cNvPicPr>
          <p:nvPr/>
        </p:nvPicPr>
        <p:blipFill>
          <a:blip r:embed="rId2"/>
          <a:stretch>
            <a:fillRect/>
          </a:stretch>
        </p:blipFill>
        <p:spPr>
          <a:xfrm>
            <a:off x="0" y="133350"/>
            <a:ext cx="12192000" cy="6591300"/>
          </a:xfrm>
          <a:prstGeom prst="rect">
            <a:avLst/>
          </a:prstGeom>
        </p:spPr>
      </p:pic>
    </p:spTree>
    <p:extLst>
      <p:ext uri="{BB962C8B-B14F-4D97-AF65-F5344CB8AC3E}">
        <p14:creationId xmlns:p14="http://schemas.microsoft.com/office/powerpoint/2010/main" val="10481647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01659B65-74F9-4D6F-9EFB-FCD7844B2102}"/>
              </a:ext>
            </a:extLst>
          </p:cNvPr>
          <p:cNvGrpSpPr>
            <a:grpSpLocks noChangeAspect="1"/>
          </p:cNvGrpSpPr>
          <p:nvPr/>
        </p:nvGrpSpPr>
        <p:grpSpPr>
          <a:xfrm>
            <a:off x="10153912" y="2172340"/>
            <a:ext cx="1510764" cy="829818"/>
            <a:chOff x="6640994" y="2863476"/>
            <a:chExt cx="1140953" cy="626692"/>
          </a:xfrm>
        </p:grpSpPr>
        <p:pic>
          <p:nvPicPr>
            <p:cNvPr id="33" name="Picture 4" descr="\\SFP\Work\White_Whale\3-22036_Kuleen_Bharadwaj\PPT\3_PlatformVision_Kuleen\SFP_Art\Plane Slide\woman.png">
              <a:extLst>
                <a:ext uri="{FF2B5EF4-FFF2-40B4-BE49-F238E27FC236}">
                  <a16:creationId xmlns:a16="http://schemas.microsoft.com/office/drawing/2014/main" id="{5847EACF-E1C7-4392-8BB2-F904E0E20E0F}"/>
                </a:ext>
              </a:extLst>
            </p:cNvPr>
            <p:cNvPicPr>
              <a:picLocks noChangeAspect="1" noChangeArrowheads="1"/>
            </p:cNvPicPr>
            <p:nvPr/>
          </p:nvPicPr>
          <p:blipFill>
            <a:blip r:embed="rId3" cstate="print">
              <a:duotone>
                <a:prstClr val="black"/>
                <a:srgbClr val="2B5377">
                  <a:tint val="45000"/>
                  <a:satMod val="400000"/>
                </a:srgbClr>
              </a:duotone>
              <a:extLst>
                <a:ext uri="{28A0092B-C50C-407E-A947-70E740481C1C}">
                  <a14:useLocalDpi xmlns:a14="http://schemas.microsoft.com/office/drawing/2010/main" val="0"/>
                </a:ext>
              </a:extLst>
            </a:blip>
            <a:srcRect/>
            <a:stretch>
              <a:fillRect/>
            </a:stretch>
          </p:blipFill>
          <p:spPr bwMode="auto">
            <a:xfrm>
              <a:off x="6962820" y="2863476"/>
              <a:ext cx="472074" cy="54864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SFP\Work\White_Whale\3-22036_Kuleen_Bharadwaj\PPT\3_PlatformVision_Kuleen\SFP_Art\Plane Slide\man_tie.png">
              <a:extLst>
                <a:ext uri="{FF2B5EF4-FFF2-40B4-BE49-F238E27FC236}">
                  <a16:creationId xmlns:a16="http://schemas.microsoft.com/office/drawing/2014/main" id="{2F549635-6394-4957-9EE1-B5C75E20FDB5}"/>
                </a:ext>
              </a:extLst>
            </p:cNvPr>
            <p:cNvPicPr>
              <a:picLocks noChangeAspect="1" noChangeArrowheads="1"/>
            </p:cNvPicPr>
            <p:nvPr/>
          </p:nvPicPr>
          <p:blipFill>
            <a:blip r:embed="rId4" cstate="print">
              <a:duotone>
                <a:prstClr val="black"/>
                <a:srgbClr val="2B5377">
                  <a:tint val="45000"/>
                  <a:satMod val="400000"/>
                </a:srgbClr>
              </a:duotone>
              <a:extLst>
                <a:ext uri="{28A0092B-C50C-407E-A947-70E740481C1C}">
                  <a14:useLocalDpi xmlns:a14="http://schemas.microsoft.com/office/drawing/2010/main" val="0"/>
                </a:ext>
              </a:extLst>
            </a:blip>
            <a:srcRect/>
            <a:stretch>
              <a:fillRect/>
            </a:stretch>
          </p:blipFill>
          <p:spPr bwMode="auto">
            <a:xfrm>
              <a:off x="6640994" y="2914598"/>
              <a:ext cx="467092" cy="5486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 descr="\\SFP\Work\White_Whale\3-22036_Kuleen_Bharadwaj\PPT\3_PlatformVision_Kuleen\SFP_Art\Plane Slide\mon_notie.png">
              <a:extLst>
                <a:ext uri="{FF2B5EF4-FFF2-40B4-BE49-F238E27FC236}">
                  <a16:creationId xmlns:a16="http://schemas.microsoft.com/office/drawing/2014/main" id="{FE79B5AA-92A8-4310-819B-9759B3F81DA4}"/>
                </a:ext>
              </a:extLst>
            </p:cNvPr>
            <p:cNvPicPr>
              <a:picLocks noChangeAspect="1" noChangeArrowheads="1"/>
            </p:cNvPicPr>
            <p:nvPr/>
          </p:nvPicPr>
          <p:blipFill>
            <a:blip r:embed="rId5" cstate="print">
              <a:duotone>
                <a:prstClr val="black"/>
                <a:srgbClr val="2B5377">
                  <a:tint val="45000"/>
                  <a:satMod val="400000"/>
                </a:srgbClr>
              </a:duotone>
              <a:extLst>
                <a:ext uri="{28A0092B-C50C-407E-A947-70E740481C1C}">
                  <a14:useLocalDpi xmlns:a14="http://schemas.microsoft.com/office/drawing/2010/main" val="0"/>
                </a:ext>
              </a:extLst>
            </a:blip>
            <a:srcRect/>
            <a:stretch>
              <a:fillRect/>
            </a:stretch>
          </p:blipFill>
          <p:spPr bwMode="auto">
            <a:xfrm>
              <a:off x="7314255" y="2941528"/>
              <a:ext cx="467692" cy="548640"/>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Picture 35" descr="\\MAGNUM\Projects\Microsoft\Cloud Power FY12\Design\ICONS_PNG\Gears.png">
            <a:extLst>
              <a:ext uri="{FF2B5EF4-FFF2-40B4-BE49-F238E27FC236}">
                <a16:creationId xmlns:a16="http://schemas.microsoft.com/office/drawing/2014/main" id="{7A8CB03D-B2AA-4182-A0DF-1C02DEF37190}"/>
              </a:ext>
            </a:extLst>
          </p:cNvPr>
          <p:cNvPicPr>
            <a:picLocks noChangeAspect="1" noChangeArrowheads="1"/>
          </p:cNvPicPr>
          <p:nvPr>
            <p:custDataLst>
              <p:tags r:id="rId1"/>
            </p:custDataLst>
          </p:nvPr>
        </p:nvPicPr>
        <p:blipFill rotWithShape="1">
          <a:blip r:embed="rId6" cstate="print">
            <a:lum bright="100000"/>
          </a:blip>
          <a:srcRect l="11539" t="18856" r="11057" b="19124"/>
          <a:stretch/>
        </p:blipFill>
        <p:spPr bwMode="auto">
          <a:xfrm flipH="1">
            <a:off x="2123413" y="2886365"/>
            <a:ext cx="990600" cy="793710"/>
          </a:xfrm>
          <a:prstGeom prst="rect">
            <a:avLst/>
          </a:prstGeom>
          <a:noFill/>
        </p:spPr>
      </p:pic>
      <p:grpSp>
        <p:nvGrpSpPr>
          <p:cNvPr id="37" name="Group 36">
            <a:extLst>
              <a:ext uri="{FF2B5EF4-FFF2-40B4-BE49-F238E27FC236}">
                <a16:creationId xmlns:a16="http://schemas.microsoft.com/office/drawing/2014/main" id="{A14E527A-1E81-4F86-B5F5-1BEA3DACE819}"/>
              </a:ext>
            </a:extLst>
          </p:cNvPr>
          <p:cNvGrpSpPr>
            <a:grpSpLocks noChangeAspect="1"/>
          </p:cNvGrpSpPr>
          <p:nvPr/>
        </p:nvGrpSpPr>
        <p:grpSpPr>
          <a:xfrm>
            <a:off x="694379" y="1629149"/>
            <a:ext cx="708282" cy="919775"/>
            <a:chOff x="377825" y="1184276"/>
            <a:chExt cx="1020763" cy="1325563"/>
          </a:xfrm>
        </p:grpSpPr>
        <p:sp>
          <p:nvSpPr>
            <p:cNvPr id="38" name="Oval 122">
              <a:extLst>
                <a:ext uri="{FF2B5EF4-FFF2-40B4-BE49-F238E27FC236}">
                  <a16:creationId xmlns:a16="http://schemas.microsoft.com/office/drawing/2014/main" id="{386F2CBA-5AE9-4A05-9D38-E161FFD1F500}"/>
                </a:ext>
              </a:extLst>
            </p:cNvPr>
            <p:cNvSpPr>
              <a:spLocks noChangeArrowheads="1"/>
            </p:cNvSpPr>
            <p:nvPr/>
          </p:nvSpPr>
          <p:spPr bwMode="auto">
            <a:xfrm>
              <a:off x="395288" y="1184276"/>
              <a:ext cx="985838" cy="187325"/>
            </a:xfrm>
            <a:prstGeom prst="ellipse">
              <a:avLst/>
            </a:prstGeom>
            <a:solidFill>
              <a:srgbClr val="EEEC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Freeform 123">
              <a:extLst>
                <a:ext uri="{FF2B5EF4-FFF2-40B4-BE49-F238E27FC236}">
                  <a16:creationId xmlns:a16="http://schemas.microsoft.com/office/drawing/2014/main" id="{136D074A-A4C4-485E-A5B9-9A5C283E7375}"/>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0" name="Group 39">
            <a:extLst>
              <a:ext uri="{FF2B5EF4-FFF2-40B4-BE49-F238E27FC236}">
                <a16:creationId xmlns:a16="http://schemas.microsoft.com/office/drawing/2014/main" id="{BD885EF7-9735-4A23-889D-79369A4FF9EB}"/>
              </a:ext>
            </a:extLst>
          </p:cNvPr>
          <p:cNvGrpSpPr>
            <a:grpSpLocks noChangeAspect="1"/>
          </p:cNvGrpSpPr>
          <p:nvPr/>
        </p:nvGrpSpPr>
        <p:grpSpPr>
          <a:xfrm>
            <a:off x="681125" y="2806342"/>
            <a:ext cx="708282" cy="919775"/>
            <a:chOff x="377825" y="1184276"/>
            <a:chExt cx="1020763" cy="1325563"/>
          </a:xfrm>
        </p:grpSpPr>
        <p:sp>
          <p:nvSpPr>
            <p:cNvPr id="41" name="Oval 122">
              <a:extLst>
                <a:ext uri="{FF2B5EF4-FFF2-40B4-BE49-F238E27FC236}">
                  <a16:creationId xmlns:a16="http://schemas.microsoft.com/office/drawing/2014/main" id="{CD7C228E-25F6-45B4-B8DB-7BB86D5108CB}"/>
                </a:ext>
              </a:extLst>
            </p:cNvPr>
            <p:cNvSpPr>
              <a:spLocks noChangeArrowheads="1"/>
            </p:cNvSpPr>
            <p:nvPr/>
          </p:nvSpPr>
          <p:spPr bwMode="auto">
            <a:xfrm>
              <a:off x="395288" y="1184276"/>
              <a:ext cx="985838" cy="187325"/>
            </a:xfrm>
            <a:prstGeom prst="ellipse">
              <a:avLst/>
            </a:prstGeom>
            <a:solidFill>
              <a:srgbClr val="EEEC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123">
              <a:extLst>
                <a:ext uri="{FF2B5EF4-FFF2-40B4-BE49-F238E27FC236}">
                  <a16:creationId xmlns:a16="http://schemas.microsoft.com/office/drawing/2014/main" id="{E0A596A8-C65E-4FC6-AAA3-11A1E07E157E}"/>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3" name="Group 42">
            <a:extLst>
              <a:ext uri="{FF2B5EF4-FFF2-40B4-BE49-F238E27FC236}">
                <a16:creationId xmlns:a16="http://schemas.microsoft.com/office/drawing/2014/main" id="{97D1583E-C6B7-4138-A42D-B5B129B8E672}"/>
              </a:ext>
            </a:extLst>
          </p:cNvPr>
          <p:cNvGrpSpPr>
            <a:grpSpLocks noChangeAspect="1"/>
          </p:cNvGrpSpPr>
          <p:nvPr/>
        </p:nvGrpSpPr>
        <p:grpSpPr>
          <a:xfrm>
            <a:off x="693242" y="4072924"/>
            <a:ext cx="708282" cy="919775"/>
            <a:chOff x="377825" y="1184276"/>
            <a:chExt cx="1020763" cy="1325563"/>
          </a:xfrm>
        </p:grpSpPr>
        <p:sp>
          <p:nvSpPr>
            <p:cNvPr id="44" name="Oval 122">
              <a:extLst>
                <a:ext uri="{FF2B5EF4-FFF2-40B4-BE49-F238E27FC236}">
                  <a16:creationId xmlns:a16="http://schemas.microsoft.com/office/drawing/2014/main" id="{536EE2A2-625A-4671-ABAD-4B3A4881CB06}"/>
                </a:ext>
              </a:extLst>
            </p:cNvPr>
            <p:cNvSpPr>
              <a:spLocks noChangeArrowheads="1"/>
            </p:cNvSpPr>
            <p:nvPr/>
          </p:nvSpPr>
          <p:spPr bwMode="auto">
            <a:xfrm>
              <a:off x="395288" y="1184276"/>
              <a:ext cx="985838" cy="187325"/>
            </a:xfrm>
            <a:prstGeom prst="ellipse">
              <a:avLst/>
            </a:prstGeom>
            <a:solidFill>
              <a:srgbClr val="EEEC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23">
              <a:extLst>
                <a:ext uri="{FF2B5EF4-FFF2-40B4-BE49-F238E27FC236}">
                  <a16:creationId xmlns:a16="http://schemas.microsoft.com/office/drawing/2014/main" id="{367C82D9-253C-4311-8632-83AD910359F8}"/>
                </a:ext>
              </a:extLst>
            </p:cNvPr>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46" name="Picture 8">
            <a:extLst>
              <a:ext uri="{FF2B5EF4-FFF2-40B4-BE49-F238E27FC236}">
                <a16:creationId xmlns:a16="http://schemas.microsoft.com/office/drawing/2014/main" id="{35BE67D2-66CB-46D6-834A-421667C6D71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8579" y="2290734"/>
            <a:ext cx="1317631" cy="104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7" descr="\\SFP\Work\White_Whale\3-22036_Kuleen_Bharadwaj\PPT\4_SQL Server Renewal\SFP_Art\Icons\Chris Icons\cube_blue.png">
            <a:extLst>
              <a:ext uri="{FF2B5EF4-FFF2-40B4-BE49-F238E27FC236}">
                <a16:creationId xmlns:a16="http://schemas.microsoft.com/office/drawing/2014/main" id="{44D1EA5D-62C7-4E7F-ACA3-FFC1A13A99ED}"/>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tretch>
            <a:fillRect/>
          </a:stretch>
        </p:blipFill>
        <p:spPr bwMode="auto">
          <a:xfrm>
            <a:off x="6098986" y="2828701"/>
            <a:ext cx="1322619" cy="1185007"/>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E9BB97F0-7FEF-4064-9734-873801418C62}"/>
              </a:ext>
            </a:extLst>
          </p:cNvPr>
          <p:cNvGrpSpPr/>
          <p:nvPr/>
        </p:nvGrpSpPr>
        <p:grpSpPr>
          <a:xfrm>
            <a:off x="8504663" y="1953824"/>
            <a:ext cx="851816" cy="942843"/>
            <a:chOff x="-4557713" y="979488"/>
            <a:chExt cx="4233863" cy="4233862"/>
          </a:xfrm>
          <a:solidFill>
            <a:sysClr val="window" lastClr="FFFFFF"/>
          </a:solidFill>
        </p:grpSpPr>
        <p:sp>
          <p:nvSpPr>
            <p:cNvPr id="49" name="Freeform 30">
              <a:extLst>
                <a:ext uri="{FF2B5EF4-FFF2-40B4-BE49-F238E27FC236}">
                  <a16:creationId xmlns:a16="http://schemas.microsoft.com/office/drawing/2014/main" id="{B7468B07-6D2B-4E60-9826-5B66B641A422}"/>
                </a:ext>
              </a:extLst>
            </p:cNvPr>
            <p:cNvSpPr>
              <a:spLocks noEditPoints="1"/>
            </p:cNvSpPr>
            <p:nvPr/>
          </p:nvSpPr>
          <p:spPr bwMode="auto">
            <a:xfrm>
              <a:off x="-4557713" y="979488"/>
              <a:ext cx="4233863" cy="4233862"/>
            </a:xfrm>
            <a:custGeom>
              <a:avLst/>
              <a:gdLst>
                <a:gd name="T0" fmla="*/ 565 w 1129"/>
                <a:gd name="T1" fmla="*/ 0 h 1129"/>
                <a:gd name="T2" fmla="*/ 0 w 1129"/>
                <a:gd name="T3" fmla="*/ 565 h 1129"/>
                <a:gd name="T4" fmla="*/ 565 w 1129"/>
                <a:gd name="T5" fmla="*/ 1129 h 1129"/>
                <a:gd name="T6" fmla="*/ 1129 w 1129"/>
                <a:gd name="T7" fmla="*/ 565 h 1129"/>
                <a:gd name="T8" fmla="*/ 565 w 1129"/>
                <a:gd name="T9" fmla="*/ 0 h 1129"/>
                <a:gd name="T10" fmla="*/ 565 w 1129"/>
                <a:gd name="T11" fmla="*/ 1080 h 1129"/>
                <a:gd name="T12" fmla="*/ 49 w 1129"/>
                <a:gd name="T13" fmla="*/ 565 h 1129"/>
                <a:gd name="T14" fmla="*/ 565 w 1129"/>
                <a:gd name="T15" fmla="*/ 49 h 1129"/>
                <a:gd name="T16" fmla="*/ 1080 w 1129"/>
                <a:gd name="T17" fmla="*/ 565 h 1129"/>
                <a:gd name="T18" fmla="*/ 565 w 1129"/>
                <a:gd name="T19" fmla="*/ 1080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9" h="1129">
                  <a:moveTo>
                    <a:pt x="565" y="0"/>
                  </a:moveTo>
                  <a:cubicBezTo>
                    <a:pt x="253" y="0"/>
                    <a:pt x="0" y="253"/>
                    <a:pt x="0" y="565"/>
                  </a:cubicBezTo>
                  <a:cubicBezTo>
                    <a:pt x="0" y="876"/>
                    <a:pt x="253" y="1129"/>
                    <a:pt x="565" y="1129"/>
                  </a:cubicBezTo>
                  <a:cubicBezTo>
                    <a:pt x="876" y="1129"/>
                    <a:pt x="1129" y="876"/>
                    <a:pt x="1129" y="565"/>
                  </a:cubicBezTo>
                  <a:cubicBezTo>
                    <a:pt x="1129" y="253"/>
                    <a:pt x="876" y="0"/>
                    <a:pt x="565" y="0"/>
                  </a:cubicBezTo>
                  <a:close/>
                  <a:moveTo>
                    <a:pt x="565" y="1080"/>
                  </a:moveTo>
                  <a:cubicBezTo>
                    <a:pt x="280" y="1080"/>
                    <a:pt x="49" y="849"/>
                    <a:pt x="49" y="565"/>
                  </a:cubicBezTo>
                  <a:cubicBezTo>
                    <a:pt x="49" y="280"/>
                    <a:pt x="280" y="49"/>
                    <a:pt x="565" y="49"/>
                  </a:cubicBezTo>
                  <a:cubicBezTo>
                    <a:pt x="849" y="49"/>
                    <a:pt x="1080" y="280"/>
                    <a:pt x="1080" y="565"/>
                  </a:cubicBezTo>
                  <a:cubicBezTo>
                    <a:pt x="1080" y="849"/>
                    <a:pt x="849" y="1080"/>
                    <a:pt x="565" y="1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31">
              <a:extLst>
                <a:ext uri="{FF2B5EF4-FFF2-40B4-BE49-F238E27FC236}">
                  <a16:creationId xmlns:a16="http://schemas.microsoft.com/office/drawing/2014/main" id="{FE9F5687-155B-4D9E-9557-D0C9A8B4464E}"/>
                </a:ext>
              </a:extLst>
            </p:cNvPr>
            <p:cNvSpPr>
              <a:spLocks noEditPoints="1"/>
            </p:cNvSpPr>
            <p:nvPr/>
          </p:nvSpPr>
          <p:spPr bwMode="auto">
            <a:xfrm>
              <a:off x="-4284663" y="1254125"/>
              <a:ext cx="3687763" cy="3686175"/>
            </a:xfrm>
            <a:custGeom>
              <a:avLst/>
              <a:gdLst>
                <a:gd name="T0" fmla="*/ 455 w 983"/>
                <a:gd name="T1" fmla="*/ 791 h 983"/>
                <a:gd name="T2" fmla="*/ 875 w 983"/>
                <a:gd name="T3" fmla="*/ 799 h 983"/>
                <a:gd name="T4" fmla="*/ 492 w 983"/>
                <a:gd name="T5" fmla="*/ 0 h 983"/>
                <a:gd name="T6" fmla="*/ 492 w 983"/>
                <a:gd name="T7" fmla="*/ 983 h 983"/>
                <a:gd name="T8" fmla="*/ 456 w 983"/>
                <a:gd name="T9" fmla="*/ 802 h 983"/>
                <a:gd name="T10" fmla="*/ 875 w 983"/>
                <a:gd name="T11" fmla="*/ 291 h 983"/>
                <a:gd name="T12" fmla="*/ 781 w 983"/>
                <a:gd name="T13" fmla="*/ 779 h 983"/>
                <a:gd name="T14" fmla="*/ 668 w 983"/>
                <a:gd name="T15" fmla="*/ 390 h 983"/>
                <a:gd name="T16" fmla="*/ 762 w 983"/>
                <a:gd name="T17" fmla="*/ 779 h 983"/>
                <a:gd name="T18" fmla="*/ 668 w 983"/>
                <a:gd name="T19" fmla="*/ 390 h 983"/>
                <a:gd name="T20" fmla="*/ 649 w 983"/>
                <a:gd name="T21" fmla="*/ 497 h 983"/>
                <a:gd name="T22" fmla="*/ 555 w 983"/>
                <a:gd name="T23" fmla="*/ 779 h 983"/>
                <a:gd name="T24" fmla="*/ 442 w 983"/>
                <a:gd name="T25" fmla="*/ 573 h 983"/>
                <a:gd name="T26" fmla="*/ 536 w 983"/>
                <a:gd name="T27" fmla="*/ 779 h 983"/>
                <a:gd name="T28" fmla="*/ 474 w 983"/>
                <a:gd name="T29" fmla="*/ 744 h 983"/>
                <a:gd name="T30" fmla="*/ 466 w 983"/>
                <a:gd name="T31" fmla="*/ 682 h 983"/>
                <a:gd name="T32" fmla="*/ 442 w 983"/>
                <a:gd name="T33" fmla="*/ 573 h 983"/>
                <a:gd name="T34" fmla="*/ 262 w 983"/>
                <a:gd name="T35" fmla="*/ 298 h 983"/>
                <a:gd name="T36" fmla="*/ 300 w 983"/>
                <a:gd name="T37" fmla="*/ 318 h 983"/>
                <a:gd name="T38" fmla="*/ 371 w 983"/>
                <a:gd name="T39" fmla="*/ 341 h 983"/>
                <a:gd name="T40" fmla="*/ 381 w 983"/>
                <a:gd name="T41" fmla="*/ 444 h 983"/>
                <a:gd name="T42" fmla="*/ 393 w 983"/>
                <a:gd name="T43" fmla="*/ 463 h 983"/>
                <a:gd name="T44" fmla="*/ 366 w 983"/>
                <a:gd name="T45" fmla="*/ 515 h 983"/>
                <a:gd name="T46" fmla="*/ 182 w 983"/>
                <a:gd name="T47" fmla="*/ 515 h 983"/>
                <a:gd name="T48" fmla="*/ 154 w 983"/>
                <a:gd name="T49" fmla="*/ 463 h 983"/>
                <a:gd name="T50" fmla="*/ 167 w 983"/>
                <a:gd name="T51" fmla="*/ 444 h 983"/>
                <a:gd name="T52" fmla="*/ 177 w 983"/>
                <a:gd name="T53" fmla="*/ 341 h 983"/>
                <a:gd name="T54" fmla="*/ 269 w 983"/>
                <a:gd name="T55" fmla="*/ 630 h 983"/>
                <a:gd name="T56" fmla="*/ 293 w 983"/>
                <a:gd name="T57" fmla="*/ 627 h 983"/>
                <a:gd name="T58" fmla="*/ 262 w 983"/>
                <a:gd name="T59" fmla="*/ 629 h 983"/>
                <a:gd name="T60" fmla="*/ 265 w 983"/>
                <a:gd name="T61" fmla="*/ 677 h 983"/>
                <a:gd name="T62" fmla="*/ 204 w 983"/>
                <a:gd name="T63" fmla="*/ 592 h 983"/>
                <a:gd name="T64" fmla="*/ 241 w 983"/>
                <a:gd name="T65" fmla="*/ 619 h 983"/>
                <a:gd name="T66" fmla="*/ 314 w 983"/>
                <a:gd name="T67" fmla="*/ 619 h 983"/>
                <a:gd name="T68" fmla="*/ 345 w 983"/>
                <a:gd name="T69" fmla="*/ 592 h 983"/>
                <a:gd name="T70" fmla="*/ 290 w 983"/>
                <a:gd name="T71" fmla="*/ 677 h 983"/>
                <a:gd name="T72" fmla="*/ 314 w 983"/>
                <a:gd name="T73" fmla="*/ 619 h 983"/>
                <a:gd name="T74" fmla="*/ 123 w 983"/>
                <a:gd name="T75" fmla="*/ 792 h 983"/>
                <a:gd name="T76" fmla="*/ 139 w 983"/>
                <a:gd name="T77" fmla="*/ 757 h 983"/>
                <a:gd name="T78" fmla="*/ 109 w 983"/>
                <a:gd name="T79" fmla="*/ 774 h 983"/>
                <a:gd name="T80" fmla="*/ 157 w 983"/>
                <a:gd name="T81" fmla="*/ 649 h 983"/>
                <a:gd name="T82" fmla="*/ 261 w 983"/>
                <a:gd name="T83" fmla="*/ 693 h 983"/>
                <a:gd name="T84" fmla="*/ 141 w 983"/>
                <a:gd name="T85" fmla="*/ 813 h 983"/>
                <a:gd name="T86" fmla="*/ 277 w 983"/>
                <a:gd name="T87" fmla="*/ 680 h 983"/>
                <a:gd name="T88" fmla="*/ 257 w 983"/>
                <a:gd name="T89" fmla="*/ 813 h 983"/>
                <a:gd name="T90" fmla="*/ 294 w 983"/>
                <a:gd name="T91" fmla="*/ 693 h 983"/>
                <a:gd name="T92" fmla="*/ 392 w 983"/>
                <a:gd name="T93" fmla="*/ 649 h 983"/>
                <a:gd name="T94" fmla="*/ 447 w 983"/>
                <a:gd name="T95" fmla="*/ 782 h 983"/>
                <a:gd name="T96" fmla="*/ 314 w 983"/>
                <a:gd name="T97" fmla="*/ 813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3" h="983">
                  <a:moveTo>
                    <a:pt x="456" y="802"/>
                  </a:moveTo>
                  <a:cubicBezTo>
                    <a:pt x="455" y="791"/>
                    <a:pt x="455" y="791"/>
                    <a:pt x="455" y="791"/>
                  </a:cubicBezTo>
                  <a:cubicBezTo>
                    <a:pt x="875" y="791"/>
                    <a:pt x="875" y="791"/>
                    <a:pt x="875" y="791"/>
                  </a:cubicBezTo>
                  <a:cubicBezTo>
                    <a:pt x="875" y="799"/>
                    <a:pt x="875" y="799"/>
                    <a:pt x="875" y="799"/>
                  </a:cubicBezTo>
                  <a:cubicBezTo>
                    <a:pt x="942" y="715"/>
                    <a:pt x="983" y="608"/>
                    <a:pt x="983" y="492"/>
                  </a:cubicBezTo>
                  <a:cubicBezTo>
                    <a:pt x="983" y="221"/>
                    <a:pt x="763" y="0"/>
                    <a:pt x="492" y="0"/>
                  </a:cubicBezTo>
                  <a:cubicBezTo>
                    <a:pt x="221" y="0"/>
                    <a:pt x="0" y="221"/>
                    <a:pt x="0" y="492"/>
                  </a:cubicBezTo>
                  <a:cubicBezTo>
                    <a:pt x="0" y="763"/>
                    <a:pt x="221" y="983"/>
                    <a:pt x="492" y="983"/>
                  </a:cubicBezTo>
                  <a:cubicBezTo>
                    <a:pt x="645" y="983"/>
                    <a:pt x="783" y="912"/>
                    <a:pt x="873" y="802"/>
                  </a:cubicBezTo>
                  <a:lnTo>
                    <a:pt x="456" y="802"/>
                  </a:lnTo>
                  <a:close/>
                  <a:moveTo>
                    <a:pt x="781" y="291"/>
                  </a:moveTo>
                  <a:cubicBezTo>
                    <a:pt x="875" y="291"/>
                    <a:pt x="875" y="291"/>
                    <a:pt x="875" y="291"/>
                  </a:cubicBezTo>
                  <a:cubicBezTo>
                    <a:pt x="875" y="779"/>
                    <a:pt x="875" y="779"/>
                    <a:pt x="875" y="779"/>
                  </a:cubicBezTo>
                  <a:cubicBezTo>
                    <a:pt x="781" y="779"/>
                    <a:pt x="781" y="779"/>
                    <a:pt x="781" y="779"/>
                  </a:cubicBezTo>
                  <a:lnTo>
                    <a:pt x="781" y="291"/>
                  </a:lnTo>
                  <a:close/>
                  <a:moveTo>
                    <a:pt x="668" y="390"/>
                  </a:moveTo>
                  <a:cubicBezTo>
                    <a:pt x="762" y="390"/>
                    <a:pt x="762" y="390"/>
                    <a:pt x="762" y="390"/>
                  </a:cubicBezTo>
                  <a:cubicBezTo>
                    <a:pt x="762" y="779"/>
                    <a:pt x="762" y="779"/>
                    <a:pt x="762" y="779"/>
                  </a:cubicBezTo>
                  <a:cubicBezTo>
                    <a:pt x="668" y="779"/>
                    <a:pt x="668" y="779"/>
                    <a:pt x="668" y="779"/>
                  </a:cubicBezTo>
                  <a:lnTo>
                    <a:pt x="668" y="390"/>
                  </a:lnTo>
                  <a:close/>
                  <a:moveTo>
                    <a:pt x="555" y="497"/>
                  </a:moveTo>
                  <a:cubicBezTo>
                    <a:pt x="649" y="497"/>
                    <a:pt x="649" y="497"/>
                    <a:pt x="649" y="497"/>
                  </a:cubicBezTo>
                  <a:cubicBezTo>
                    <a:pt x="649" y="779"/>
                    <a:pt x="649" y="779"/>
                    <a:pt x="649" y="779"/>
                  </a:cubicBezTo>
                  <a:cubicBezTo>
                    <a:pt x="555" y="779"/>
                    <a:pt x="555" y="779"/>
                    <a:pt x="555" y="779"/>
                  </a:cubicBezTo>
                  <a:lnTo>
                    <a:pt x="555" y="497"/>
                  </a:lnTo>
                  <a:close/>
                  <a:moveTo>
                    <a:pt x="442" y="573"/>
                  </a:moveTo>
                  <a:cubicBezTo>
                    <a:pt x="536" y="573"/>
                    <a:pt x="536" y="573"/>
                    <a:pt x="536" y="573"/>
                  </a:cubicBezTo>
                  <a:cubicBezTo>
                    <a:pt x="536" y="779"/>
                    <a:pt x="536" y="779"/>
                    <a:pt x="536" y="779"/>
                  </a:cubicBezTo>
                  <a:cubicBezTo>
                    <a:pt x="457" y="779"/>
                    <a:pt x="457" y="779"/>
                    <a:pt x="457" y="779"/>
                  </a:cubicBezTo>
                  <a:cubicBezTo>
                    <a:pt x="474" y="744"/>
                    <a:pt x="474" y="744"/>
                    <a:pt x="474" y="744"/>
                  </a:cubicBezTo>
                  <a:cubicBezTo>
                    <a:pt x="475" y="743"/>
                    <a:pt x="475" y="743"/>
                    <a:pt x="475" y="743"/>
                  </a:cubicBezTo>
                  <a:cubicBezTo>
                    <a:pt x="475" y="741"/>
                    <a:pt x="484" y="711"/>
                    <a:pt x="466" y="682"/>
                  </a:cubicBezTo>
                  <a:cubicBezTo>
                    <a:pt x="460" y="673"/>
                    <a:pt x="452" y="665"/>
                    <a:pt x="442" y="658"/>
                  </a:cubicBezTo>
                  <a:lnTo>
                    <a:pt x="442" y="573"/>
                  </a:lnTo>
                  <a:close/>
                  <a:moveTo>
                    <a:pt x="177" y="341"/>
                  </a:moveTo>
                  <a:cubicBezTo>
                    <a:pt x="177" y="341"/>
                    <a:pt x="224" y="297"/>
                    <a:pt x="262" y="298"/>
                  </a:cubicBezTo>
                  <a:cubicBezTo>
                    <a:pt x="262" y="298"/>
                    <a:pt x="286" y="296"/>
                    <a:pt x="289" y="316"/>
                  </a:cubicBezTo>
                  <a:cubicBezTo>
                    <a:pt x="289" y="316"/>
                    <a:pt x="291" y="327"/>
                    <a:pt x="300" y="318"/>
                  </a:cubicBezTo>
                  <a:cubicBezTo>
                    <a:pt x="300" y="318"/>
                    <a:pt x="308" y="307"/>
                    <a:pt x="315" y="308"/>
                  </a:cubicBezTo>
                  <a:cubicBezTo>
                    <a:pt x="315" y="308"/>
                    <a:pt x="333" y="307"/>
                    <a:pt x="371" y="341"/>
                  </a:cubicBezTo>
                  <a:cubicBezTo>
                    <a:pt x="401" y="370"/>
                    <a:pt x="400" y="400"/>
                    <a:pt x="400" y="400"/>
                  </a:cubicBezTo>
                  <a:cubicBezTo>
                    <a:pt x="398" y="429"/>
                    <a:pt x="381" y="444"/>
                    <a:pt x="381" y="444"/>
                  </a:cubicBezTo>
                  <a:cubicBezTo>
                    <a:pt x="378" y="459"/>
                    <a:pt x="378" y="459"/>
                    <a:pt x="378" y="459"/>
                  </a:cubicBezTo>
                  <a:cubicBezTo>
                    <a:pt x="398" y="454"/>
                    <a:pt x="393" y="463"/>
                    <a:pt x="393" y="463"/>
                  </a:cubicBezTo>
                  <a:cubicBezTo>
                    <a:pt x="392" y="476"/>
                    <a:pt x="374" y="513"/>
                    <a:pt x="374" y="513"/>
                  </a:cubicBezTo>
                  <a:cubicBezTo>
                    <a:pt x="370" y="518"/>
                    <a:pt x="366" y="515"/>
                    <a:pt x="366" y="515"/>
                  </a:cubicBezTo>
                  <a:cubicBezTo>
                    <a:pt x="366" y="515"/>
                    <a:pt x="354" y="595"/>
                    <a:pt x="274" y="611"/>
                  </a:cubicBezTo>
                  <a:cubicBezTo>
                    <a:pt x="194" y="595"/>
                    <a:pt x="182" y="515"/>
                    <a:pt x="182" y="515"/>
                  </a:cubicBezTo>
                  <a:cubicBezTo>
                    <a:pt x="182" y="515"/>
                    <a:pt x="178" y="518"/>
                    <a:pt x="174" y="513"/>
                  </a:cubicBezTo>
                  <a:cubicBezTo>
                    <a:pt x="174" y="513"/>
                    <a:pt x="156" y="476"/>
                    <a:pt x="154" y="463"/>
                  </a:cubicBezTo>
                  <a:cubicBezTo>
                    <a:pt x="154" y="463"/>
                    <a:pt x="150" y="454"/>
                    <a:pt x="170" y="459"/>
                  </a:cubicBezTo>
                  <a:cubicBezTo>
                    <a:pt x="167" y="444"/>
                    <a:pt x="167" y="444"/>
                    <a:pt x="167" y="444"/>
                  </a:cubicBezTo>
                  <a:cubicBezTo>
                    <a:pt x="167" y="444"/>
                    <a:pt x="149" y="429"/>
                    <a:pt x="147" y="400"/>
                  </a:cubicBezTo>
                  <a:cubicBezTo>
                    <a:pt x="147" y="400"/>
                    <a:pt x="147" y="370"/>
                    <a:pt x="177" y="341"/>
                  </a:cubicBezTo>
                  <a:close/>
                  <a:moveTo>
                    <a:pt x="262" y="629"/>
                  </a:moveTo>
                  <a:cubicBezTo>
                    <a:pt x="264" y="629"/>
                    <a:pt x="266" y="630"/>
                    <a:pt x="269" y="630"/>
                  </a:cubicBezTo>
                  <a:cubicBezTo>
                    <a:pt x="280" y="630"/>
                    <a:pt x="280" y="630"/>
                    <a:pt x="280" y="630"/>
                  </a:cubicBezTo>
                  <a:cubicBezTo>
                    <a:pt x="285" y="630"/>
                    <a:pt x="290" y="628"/>
                    <a:pt x="293" y="627"/>
                  </a:cubicBezTo>
                  <a:cubicBezTo>
                    <a:pt x="288" y="641"/>
                    <a:pt x="282" y="660"/>
                    <a:pt x="277" y="666"/>
                  </a:cubicBezTo>
                  <a:cubicBezTo>
                    <a:pt x="273" y="661"/>
                    <a:pt x="268" y="642"/>
                    <a:pt x="262" y="629"/>
                  </a:cubicBezTo>
                  <a:close/>
                  <a:moveTo>
                    <a:pt x="267" y="671"/>
                  </a:moveTo>
                  <a:cubicBezTo>
                    <a:pt x="266" y="672"/>
                    <a:pt x="266" y="674"/>
                    <a:pt x="265" y="677"/>
                  </a:cubicBezTo>
                  <a:cubicBezTo>
                    <a:pt x="247" y="679"/>
                    <a:pt x="210" y="646"/>
                    <a:pt x="189" y="621"/>
                  </a:cubicBezTo>
                  <a:cubicBezTo>
                    <a:pt x="194" y="614"/>
                    <a:pt x="199" y="604"/>
                    <a:pt x="204" y="592"/>
                  </a:cubicBezTo>
                  <a:cubicBezTo>
                    <a:pt x="241" y="618"/>
                    <a:pt x="241" y="618"/>
                    <a:pt x="241" y="618"/>
                  </a:cubicBezTo>
                  <a:cubicBezTo>
                    <a:pt x="241" y="619"/>
                    <a:pt x="241" y="619"/>
                    <a:pt x="241" y="619"/>
                  </a:cubicBezTo>
                  <a:cubicBezTo>
                    <a:pt x="245" y="629"/>
                    <a:pt x="256" y="657"/>
                    <a:pt x="267" y="671"/>
                  </a:cubicBezTo>
                  <a:close/>
                  <a:moveTo>
                    <a:pt x="314" y="619"/>
                  </a:moveTo>
                  <a:cubicBezTo>
                    <a:pt x="315" y="613"/>
                    <a:pt x="315" y="613"/>
                    <a:pt x="315" y="613"/>
                  </a:cubicBezTo>
                  <a:cubicBezTo>
                    <a:pt x="345" y="592"/>
                    <a:pt x="345" y="592"/>
                    <a:pt x="345" y="592"/>
                  </a:cubicBezTo>
                  <a:cubicBezTo>
                    <a:pt x="350" y="607"/>
                    <a:pt x="357" y="617"/>
                    <a:pt x="362" y="625"/>
                  </a:cubicBezTo>
                  <a:cubicBezTo>
                    <a:pt x="341" y="649"/>
                    <a:pt x="307" y="679"/>
                    <a:pt x="290" y="677"/>
                  </a:cubicBezTo>
                  <a:cubicBezTo>
                    <a:pt x="289" y="674"/>
                    <a:pt x="288" y="672"/>
                    <a:pt x="288" y="671"/>
                  </a:cubicBezTo>
                  <a:cubicBezTo>
                    <a:pt x="299" y="657"/>
                    <a:pt x="310" y="629"/>
                    <a:pt x="314" y="619"/>
                  </a:cubicBezTo>
                  <a:close/>
                  <a:moveTo>
                    <a:pt x="141" y="813"/>
                  </a:moveTo>
                  <a:cubicBezTo>
                    <a:pt x="135" y="806"/>
                    <a:pt x="129" y="799"/>
                    <a:pt x="123" y="792"/>
                  </a:cubicBezTo>
                  <a:cubicBezTo>
                    <a:pt x="125" y="784"/>
                    <a:pt x="128" y="776"/>
                    <a:pt x="133" y="768"/>
                  </a:cubicBezTo>
                  <a:cubicBezTo>
                    <a:pt x="139" y="757"/>
                    <a:pt x="139" y="757"/>
                    <a:pt x="139" y="757"/>
                  </a:cubicBezTo>
                  <a:cubicBezTo>
                    <a:pt x="139" y="757"/>
                    <a:pt x="149" y="730"/>
                    <a:pt x="126" y="753"/>
                  </a:cubicBezTo>
                  <a:cubicBezTo>
                    <a:pt x="126" y="753"/>
                    <a:pt x="118" y="761"/>
                    <a:pt x="109" y="774"/>
                  </a:cubicBezTo>
                  <a:cubicBezTo>
                    <a:pt x="90" y="748"/>
                    <a:pt x="73" y="719"/>
                    <a:pt x="59" y="689"/>
                  </a:cubicBezTo>
                  <a:cubicBezTo>
                    <a:pt x="73" y="679"/>
                    <a:pt x="104" y="661"/>
                    <a:pt x="157" y="649"/>
                  </a:cubicBezTo>
                  <a:cubicBezTo>
                    <a:pt x="157" y="649"/>
                    <a:pt x="166" y="647"/>
                    <a:pt x="179" y="634"/>
                  </a:cubicBezTo>
                  <a:cubicBezTo>
                    <a:pt x="194" y="651"/>
                    <a:pt x="232" y="690"/>
                    <a:pt x="261" y="693"/>
                  </a:cubicBezTo>
                  <a:cubicBezTo>
                    <a:pt x="251" y="732"/>
                    <a:pt x="243" y="796"/>
                    <a:pt x="241" y="813"/>
                  </a:cubicBezTo>
                  <a:lnTo>
                    <a:pt x="141" y="813"/>
                  </a:lnTo>
                  <a:close/>
                  <a:moveTo>
                    <a:pt x="257" y="813"/>
                  </a:moveTo>
                  <a:cubicBezTo>
                    <a:pt x="262" y="773"/>
                    <a:pt x="270" y="708"/>
                    <a:pt x="277" y="680"/>
                  </a:cubicBezTo>
                  <a:cubicBezTo>
                    <a:pt x="284" y="708"/>
                    <a:pt x="293" y="773"/>
                    <a:pt x="298" y="813"/>
                  </a:cubicBezTo>
                  <a:lnTo>
                    <a:pt x="257" y="813"/>
                  </a:lnTo>
                  <a:close/>
                  <a:moveTo>
                    <a:pt x="314" y="813"/>
                  </a:moveTo>
                  <a:cubicBezTo>
                    <a:pt x="312" y="796"/>
                    <a:pt x="303" y="732"/>
                    <a:pt x="294" y="693"/>
                  </a:cubicBezTo>
                  <a:cubicBezTo>
                    <a:pt x="321" y="690"/>
                    <a:pt x="356" y="656"/>
                    <a:pt x="373" y="637"/>
                  </a:cubicBezTo>
                  <a:cubicBezTo>
                    <a:pt x="384" y="647"/>
                    <a:pt x="392" y="649"/>
                    <a:pt x="392" y="649"/>
                  </a:cubicBezTo>
                  <a:cubicBezTo>
                    <a:pt x="489" y="666"/>
                    <a:pt x="467" y="741"/>
                    <a:pt x="467" y="741"/>
                  </a:cubicBezTo>
                  <a:cubicBezTo>
                    <a:pt x="447" y="782"/>
                    <a:pt x="447" y="782"/>
                    <a:pt x="447" y="782"/>
                  </a:cubicBezTo>
                  <a:cubicBezTo>
                    <a:pt x="450" y="813"/>
                    <a:pt x="450" y="813"/>
                    <a:pt x="450" y="813"/>
                  </a:cubicBezTo>
                  <a:lnTo>
                    <a:pt x="314" y="8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1" name="Right Arrow 31">
            <a:extLst>
              <a:ext uri="{FF2B5EF4-FFF2-40B4-BE49-F238E27FC236}">
                <a16:creationId xmlns:a16="http://schemas.microsoft.com/office/drawing/2014/main" id="{CAE93EBA-1056-4041-9769-EE8F08FA3C35}"/>
              </a:ext>
            </a:extLst>
          </p:cNvPr>
          <p:cNvSpPr/>
          <p:nvPr/>
        </p:nvSpPr>
        <p:spPr>
          <a:xfrm rot="1354991">
            <a:off x="1531638" y="2462499"/>
            <a:ext cx="597408" cy="305169"/>
          </a:xfrm>
          <a:prstGeom prst="rightArrow">
            <a:avLst/>
          </a:prstGeom>
          <a:solidFill>
            <a:srgbClr val="EEECE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2" name="Right Arrow 32">
            <a:extLst>
              <a:ext uri="{FF2B5EF4-FFF2-40B4-BE49-F238E27FC236}">
                <a16:creationId xmlns:a16="http://schemas.microsoft.com/office/drawing/2014/main" id="{2F011F24-211F-47E6-8565-809FB17D5244}"/>
              </a:ext>
            </a:extLst>
          </p:cNvPr>
          <p:cNvSpPr/>
          <p:nvPr/>
        </p:nvSpPr>
        <p:spPr>
          <a:xfrm>
            <a:off x="3114013" y="2741021"/>
            <a:ext cx="597408" cy="305169"/>
          </a:xfrm>
          <a:prstGeom prst="rightArrow">
            <a:avLst/>
          </a:prstGeom>
          <a:solidFill>
            <a:srgbClr val="EEECE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3" name="Right Arrow 33">
            <a:extLst>
              <a:ext uri="{FF2B5EF4-FFF2-40B4-BE49-F238E27FC236}">
                <a16:creationId xmlns:a16="http://schemas.microsoft.com/office/drawing/2014/main" id="{74D0BC73-C823-4ADC-B983-6C84C3BE5D07}"/>
              </a:ext>
            </a:extLst>
          </p:cNvPr>
          <p:cNvSpPr/>
          <p:nvPr/>
        </p:nvSpPr>
        <p:spPr>
          <a:xfrm>
            <a:off x="1496905" y="3130635"/>
            <a:ext cx="597408" cy="305169"/>
          </a:xfrm>
          <a:prstGeom prst="rightArrow">
            <a:avLst/>
          </a:prstGeom>
          <a:solidFill>
            <a:srgbClr val="EEECE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4" name="Right Arrow 34">
            <a:extLst>
              <a:ext uri="{FF2B5EF4-FFF2-40B4-BE49-F238E27FC236}">
                <a16:creationId xmlns:a16="http://schemas.microsoft.com/office/drawing/2014/main" id="{7C8E8642-8234-4995-9171-320190F43FF6}"/>
              </a:ext>
            </a:extLst>
          </p:cNvPr>
          <p:cNvSpPr/>
          <p:nvPr/>
        </p:nvSpPr>
        <p:spPr>
          <a:xfrm rot="19751463">
            <a:off x="1532902" y="3893700"/>
            <a:ext cx="597408" cy="305169"/>
          </a:xfrm>
          <a:prstGeom prst="rightArrow">
            <a:avLst/>
          </a:prstGeom>
          <a:solidFill>
            <a:srgbClr val="EEECE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5" name="Right Arrow 35">
            <a:extLst>
              <a:ext uri="{FF2B5EF4-FFF2-40B4-BE49-F238E27FC236}">
                <a16:creationId xmlns:a16="http://schemas.microsoft.com/office/drawing/2014/main" id="{06303442-5DB0-4130-98ED-5312C1E6BAED}"/>
              </a:ext>
            </a:extLst>
          </p:cNvPr>
          <p:cNvSpPr/>
          <p:nvPr/>
        </p:nvSpPr>
        <p:spPr>
          <a:xfrm>
            <a:off x="5342579" y="2741021"/>
            <a:ext cx="597408" cy="305169"/>
          </a:xfrm>
          <a:prstGeom prst="rightArrow">
            <a:avLst/>
          </a:prstGeom>
          <a:solidFill>
            <a:srgbClr val="EEECE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59" name="Picture 2">
            <a:extLst>
              <a:ext uri="{FF2B5EF4-FFF2-40B4-BE49-F238E27FC236}">
                <a16:creationId xmlns:a16="http://schemas.microsoft.com/office/drawing/2014/main" id="{3E8629F3-60D3-4474-9D98-12BB7764826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78066" y="3250728"/>
            <a:ext cx="1300599" cy="115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Box 60">
            <a:extLst>
              <a:ext uri="{FF2B5EF4-FFF2-40B4-BE49-F238E27FC236}">
                <a16:creationId xmlns:a16="http://schemas.microsoft.com/office/drawing/2014/main" id="{713E345A-CD6F-4C61-8FD5-B3EE345739FB}"/>
              </a:ext>
            </a:extLst>
          </p:cNvPr>
          <p:cNvSpPr txBox="1"/>
          <p:nvPr/>
        </p:nvSpPr>
        <p:spPr>
          <a:xfrm>
            <a:off x="314442" y="5429831"/>
            <a:ext cx="2341548" cy="307777"/>
          </a:xfrm>
          <a:prstGeom prst="rect">
            <a:avLst/>
          </a:prstGeom>
          <a:noFill/>
        </p:spPr>
        <p:txBody>
          <a:bodyPr wrap="square" lIns="0" tIns="0" rIns="0" bIns="0" rtlCol="0">
            <a:spAutoFit/>
          </a:bodyPr>
          <a:lstStyle/>
          <a:p>
            <a:pPr algn="l"/>
            <a:r>
              <a:rPr lang="en-US" sz="2000"/>
              <a:t>OLTP systems</a:t>
            </a:r>
          </a:p>
        </p:txBody>
      </p:sp>
      <p:sp>
        <p:nvSpPr>
          <p:cNvPr id="62" name="TextBox 61">
            <a:extLst>
              <a:ext uri="{FF2B5EF4-FFF2-40B4-BE49-F238E27FC236}">
                <a16:creationId xmlns:a16="http://schemas.microsoft.com/office/drawing/2014/main" id="{046F4202-693A-48D5-B657-852958DEFF5C}"/>
              </a:ext>
            </a:extLst>
          </p:cNvPr>
          <p:cNvSpPr txBox="1"/>
          <p:nvPr/>
        </p:nvSpPr>
        <p:spPr>
          <a:xfrm>
            <a:off x="7789918" y="5347158"/>
            <a:ext cx="2982482" cy="307777"/>
          </a:xfrm>
          <a:prstGeom prst="rect">
            <a:avLst/>
          </a:prstGeom>
          <a:noFill/>
        </p:spPr>
        <p:txBody>
          <a:bodyPr wrap="square" lIns="0" tIns="0" rIns="0" bIns="0" rtlCol="0">
            <a:spAutoFit/>
          </a:bodyPr>
          <a:lstStyle/>
          <a:p>
            <a:pPr algn="l"/>
            <a:r>
              <a:rPr lang="en-US" sz="2000"/>
              <a:t>Reports and dashboards</a:t>
            </a:r>
          </a:p>
        </p:txBody>
      </p:sp>
      <p:sp>
        <p:nvSpPr>
          <p:cNvPr id="63" name="TextBox 62">
            <a:extLst>
              <a:ext uri="{FF2B5EF4-FFF2-40B4-BE49-F238E27FC236}">
                <a16:creationId xmlns:a16="http://schemas.microsoft.com/office/drawing/2014/main" id="{0039D32F-369F-495F-9558-220EB6EE22F5}"/>
              </a:ext>
            </a:extLst>
          </p:cNvPr>
          <p:cNvSpPr txBox="1"/>
          <p:nvPr/>
        </p:nvSpPr>
        <p:spPr>
          <a:xfrm>
            <a:off x="2957505" y="5347158"/>
            <a:ext cx="2982482" cy="307777"/>
          </a:xfrm>
          <a:prstGeom prst="rect">
            <a:avLst/>
          </a:prstGeom>
          <a:noFill/>
        </p:spPr>
        <p:txBody>
          <a:bodyPr wrap="square" lIns="0" tIns="0" rIns="0" bIns="0" rtlCol="0">
            <a:spAutoFit/>
          </a:bodyPr>
          <a:lstStyle/>
          <a:p>
            <a:pPr algn="ctr"/>
            <a:r>
              <a:rPr lang="en-US" sz="2000"/>
              <a:t>Data Warehouse</a:t>
            </a:r>
          </a:p>
        </p:txBody>
      </p:sp>
      <p:sp>
        <p:nvSpPr>
          <p:cNvPr id="64" name="TextBox 63">
            <a:extLst>
              <a:ext uri="{FF2B5EF4-FFF2-40B4-BE49-F238E27FC236}">
                <a16:creationId xmlns:a16="http://schemas.microsoft.com/office/drawing/2014/main" id="{14C50485-C030-4A94-851C-A8896BB47C6B}"/>
              </a:ext>
            </a:extLst>
          </p:cNvPr>
          <p:cNvSpPr txBox="1"/>
          <p:nvPr/>
        </p:nvSpPr>
        <p:spPr>
          <a:xfrm>
            <a:off x="1312379" y="6241681"/>
            <a:ext cx="2982482" cy="307777"/>
          </a:xfrm>
          <a:prstGeom prst="rect">
            <a:avLst/>
          </a:prstGeom>
          <a:noFill/>
        </p:spPr>
        <p:txBody>
          <a:bodyPr wrap="square" lIns="0" tIns="0" rIns="0" bIns="0" rtlCol="0">
            <a:spAutoFit/>
          </a:bodyPr>
          <a:lstStyle/>
          <a:p>
            <a:pPr algn="l"/>
            <a:r>
              <a:rPr lang="en-US" sz="2000"/>
              <a:t>Data Preparation / ETL</a:t>
            </a:r>
          </a:p>
        </p:txBody>
      </p:sp>
      <p:sp>
        <p:nvSpPr>
          <p:cNvPr id="65" name="TextBox 64">
            <a:extLst>
              <a:ext uri="{FF2B5EF4-FFF2-40B4-BE49-F238E27FC236}">
                <a16:creationId xmlns:a16="http://schemas.microsoft.com/office/drawing/2014/main" id="{4EEC267D-E00D-4870-8154-056301CA2B51}"/>
              </a:ext>
            </a:extLst>
          </p:cNvPr>
          <p:cNvSpPr txBox="1"/>
          <p:nvPr/>
        </p:nvSpPr>
        <p:spPr>
          <a:xfrm>
            <a:off x="5395584" y="6240478"/>
            <a:ext cx="2982482" cy="307777"/>
          </a:xfrm>
          <a:prstGeom prst="rect">
            <a:avLst/>
          </a:prstGeom>
          <a:noFill/>
        </p:spPr>
        <p:txBody>
          <a:bodyPr wrap="square" lIns="0" tIns="0" rIns="0" bIns="0" rtlCol="0">
            <a:spAutoFit/>
          </a:bodyPr>
          <a:lstStyle/>
          <a:p>
            <a:pPr algn="l"/>
            <a:r>
              <a:rPr lang="en-US" sz="2000"/>
              <a:t>OLAP / Analytics Models</a:t>
            </a:r>
          </a:p>
        </p:txBody>
      </p:sp>
      <p:sp>
        <p:nvSpPr>
          <p:cNvPr id="66" name="TextBox 65">
            <a:extLst>
              <a:ext uri="{FF2B5EF4-FFF2-40B4-BE49-F238E27FC236}">
                <a16:creationId xmlns:a16="http://schemas.microsoft.com/office/drawing/2014/main" id="{6CA7AE1F-7E8C-4385-BF32-E22D0E0F1CB1}"/>
              </a:ext>
            </a:extLst>
          </p:cNvPr>
          <p:cNvSpPr txBox="1"/>
          <p:nvPr/>
        </p:nvSpPr>
        <p:spPr>
          <a:xfrm>
            <a:off x="2957505" y="5775897"/>
            <a:ext cx="2982482" cy="307777"/>
          </a:xfrm>
          <a:prstGeom prst="rect">
            <a:avLst/>
          </a:prstGeom>
          <a:noFill/>
        </p:spPr>
        <p:txBody>
          <a:bodyPr wrap="square" lIns="0" tIns="0" rIns="0" bIns="0" rtlCol="0">
            <a:spAutoFit/>
          </a:bodyPr>
          <a:lstStyle/>
          <a:p>
            <a:pPr algn="ctr"/>
            <a:r>
              <a:rPr lang="en-US" sz="2000"/>
              <a:t>Data Lake</a:t>
            </a:r>
          </a:p>
        </p:txBody>
      </p:sp>
      <p:pic>
        <p:nvPicPr>
          <p:cNvPr id="70" name="Picture 2" descr="\\SFP\Work\White_Whale\3-22036_Kuleen_Bharadwaj\PPT\3_PlatformVision_Kuleen\SFP_Art\Plane Slide\man_tie.png">
            <a:extLst>
              <a:ext uri="{FF2B5EF4-FFF2-40B4-BE49-F238E27FC236}">
                <a16:creationId xmlns:a16="http://schemas.microsoft.com/office/drawing/2014/main" id="{B55E8488-1162-47FA-BD98-748614250F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8433" y="2770839"/>
            <a:ext cx="821493" cy="964915"/>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upo 65">
            <a:extLst>
              <a:ext uri="{FF2B5EF4-FFF2-40B4-BE49-F238E27FC236}">
                <a16:creationId xmlns:a16="http://schemas.microsoft.com/office/drawing/2014/main" id="{8E424DF0-EE4E-4879-9E02-D35B302984E4}"/>
              </a:ext>
            </a:extLst>
          </p:cNvPr>
          <p:cNvGrpSpPr/>
          <p:nvPr/>
        </p:nvGrpSpPr>
        <p:grpSpPr>
          <a:xfrm>
            <a:off x="4165200" y="3717301"/>
            <a:ext cx="720399" cy="942118"/>
            <a:chOff x="4967288" y="3824288"/>
            <a:chExt cx="1511300" cy="1976436"/>
          </a:xfrm>
          <a:solidFill>
            <a:schemeClr val="accent1">
              <a:lumMod val="60000"/>
              <a:lumOff val="40000"/>
            </a:schemeClr>
          </a:solidFill>
        </p:grpSpPr>
        <p:sp>
          <p:nvSpPr>
            <p:cNvPr id="58" name="Oval 10">
              <a:extLst>
                <a:ext uri="{FF2B5EF4-FFF2-40B4-BE49-F238E27FC236}">
                  <a16:creationId xmlns:a16="http://schemas.microsoft.com/office/drawing/2014/main" id="{C0459F33-EF24-4335-BB30-07F5D4C44D7B}"/>
                </a:ext>
              </a:extLst>
            </p:cNvPr>
            <p:cNvSpPr>
              <a:spLocks noChangeArrowheads="1"/>
            </p:cNvSpPr>
            <p:nvPr/>
          </p:nvSpPr>
          <p:spPr bwMode="auto">
            <a:xfrm>
              <a:off x="4995863" y="3824288"/>
              <a:ext cx="1454150" cy="2778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MX"/>
            </a:p>
          </p:txBody>
        </p:sp>
        <p:sp>
          <p:nvSpPr>
            <p:cNvPr id="60" name="Forma libre 74">
              <a:extLst>
                <a:ext uri="{FF2B5EF4-FFF2-40B4-BE49-F238E27FC236}">
                  <a16:creationId xmlns:a16="http://schemas.microsoft.com/office/drawing/2014/main" id="{5023DE38-E2AF-43FD-B713-D4F67CFD09DF}"/>
                </a:ext>
              </a:extLst>
            </p:cNvPr>
            <p:cNvSpPr>
              <a:spLocks/>
            </p:cNvSpPr>
            <p:nvPr/>
          </p:nvSpPr>
          <p:spPr bwMode="auto">
            <a:xfrm>
              <a:off x="4967288" y="4013199"/>
              <a:ext cx="1511300" cy="497660"/>
            </a:xfrm>
            <a:custGeom>
              <a:avLst/>
              <a:gdLst>
                <a:gd name="connsiteX0" fmla="*/ 0 w 1511300"/>
                <a:gd name="connsiteY0" fmla="*/ 0 h 497660"/>
                <a:gd name="connsiteX1" fmla="*/ 755650 w 1511300"/>
                <a:gd name="connsiteY1" fmla="*/ 171633 h 497660"/>
                <a:gd name="connsiteX2" fmla="*/ 1511300 w 1511300"/>
                <a:gd name="connsiteY2" fmla="*/ 0 h 497660"/>
                <a:gd name="connsiteX3" fmla="*/ 1511300 w 1511300"/>
                <a:gd name="connsiteY3" fmla="*/ 394688 h 497660"/>
                <a:gd name="connsiteX4" fmla="*/ 1511300 w 1511300"/>
                <a:gd name="connsiteY4" fmla="*/ 483307 h 497660"/>
                <a:gd name="connsiteX5" fmla="*/ 1498410 w 1511300"/>
                <a:gd name="connsiteY5" fmla="*/ 488609 h 497660"/>
                <a:gd name="connsiteX6" fmla="*/ 1426688 w 1511300"/>
                <a:gd name="connsiteY6" fmla="*/ 497660 h 497660"/>
                <a:gd name="connsiteX7" fmla="*/ 1260831 w 1511300"/>
                <a:gd name="connsiteY7" fmla="*/ 436563 h 497660"/>
                <a:gd name="connsiteX8" fmla="*/ 1094974 w 1511300"/>
                <a:gd name="connsiteY8" fmla="*/ 497660 h 497660"/>
                <a:gd name="connsiteX9" fmla="*/ 928370 w 1511300"/>
                <a:gd name="connsiteY9" fmla="*/ 436563 h 497660"/>
                <a:gd name="connsiteX10" fmla="*/ 762513 w 1511300"/>
                <a:gd name="connsiteY10" fmla="*/ 497660 h 497660"/>
                <a:gd name="connsiteX11" fmla="*/ 595910 w 1511300"/>
                <a:gd name="connsiteY11" fmla="*/ 436563 h 497660"/>
                <a:gd name="connsiteX12" fmla="*/ 430053 w 1511300"/>
                <a:gd name="connsiteY12" fmla="*/ 497660 h 497660"/>
                <a:gd name="connsiteX13" fmla="*/ 263449 w 1511300"/>
                <a:gd name="connsiteY13" fmla="*/ 436563 h 497660"/>
                <a:gd name="connsiteX14" fmla="*/ 97592 w 1511300"/>
                <a:gd name="connsiteY14" fmla="*/ 497660 h 497660"/>
                <a:gd name="connsiteX15" fmla="*/ 28672 w 1511300"/>
                <a:gd name="connsiteY15" fmla="*/ 489175 h 497660"/>
                <a:gd name="connsiteX16" fmla="*/ 0 w 1511300"/>
                <a:gd name="connsiteY16" fmla="*/ 477872 h 497660"/>
                <a:gd name="connsiteX17" fmla="*/ 0 w 1511300"/>
                <a:gd name="connsiteY17" fmla="*/ 413386 h 497660"/>
                <a:gd name="connsiteX18" fmla="*/ 0 w 1511300"/>
                <a:gd name="connsiteY18" fmla="*/ 0 h 49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11300" h="497660">
                  <a:moveTo>
                    <a:pt x="0" y="0"/>
                  </a:moveTo>
                  <a:cubicBezTo>
                    <a:pt x="0" y="95185"/>
                    <a:pt x="337838" y="171633"/>
                    <a:pt x="755650" y="171633"/>
                  </a:cubicBezTo>
                  <a:cubicBezTo>
                    <a:pt x="1172715" y="171633"/>
                    <a:pt x="1511300" y="95185"/>
                    <a:pt x="1511300" y="0"/>
                  </a:cubicBezTo>
                  <a:cubicBezTo>
                    <a:pt x="1511300" y="0"/>
                    <a:pt x="1511300" y="0"/>
                    <a:pt x="1511300" y="394688"/>
                  </a:cubicBezTo>
                  <a:lnTo>
                    <a:pt x="1511300" y="483307"/>
                  </a:lnTo>
                  <a:lnTo>
                    <a:pt x="1498410" y="488609"/>
                  </a:lnTo>
                  <a:cubicBezTo>
                    <a:pt x="1476184" y="494454"/>
                    <a:pt x="1452090" y="497660"/>
                    <a:pt x="1426688" y="497660"/>
                  </a:cubicBezTo>
                  <a:cubicBezTo>
                    <a:pt x="1358702" y="497660"/>
                    <a:pt x="1298186" y="473523"/>
                    <a:pt x="1260831" y="436563"/>
                  </a:cubicBezTo>
                  <a:cubicBezTo>
                    <a:pt x="1223476" y="473523"/>
                    <a:pt x="1162961" y="497660"/>
                    <a:pt x="1094974" y="497660"/>
                  </a:cubicBezTo>
                  <a:cubicBezTo>
                    <a:pt x="1026241" y="497660"/>
                    <a:pt x="965725" y="473523"/>
                    <a:pt x="928370" y="436563"/>
                  </a:cubicBezTo>
                  <a:cubicBezTo>
                    <a:pt x="891015" y="473523"/>
                    <a:pt x="830500" y="497660"/>
                    <a:pt x="762513" y="497660"/>
                  </a:cubicBezTo>
                  <a:cubicBezTo>
                    <a:pt x="693780" y="497660"/>
                    <a:pt x="633265" y="473523"/>
                    <a:pt x="595910" y="436563"/>
                  </a:cubicBezTo>
                  <a:cubicBezTo>
                    <a:pt x="558554" y="473523"/>
                    <a:pt x="498039" y="497660"/>
                    <a:pt x="430053" y="497660"/>
                  </a:cubicBezTo>
                  <a:cubicBezTo>
                    <a:pt x="361319" y="497660"/>
                    <a:pt x="300804" y="473523"/>
                    <a:pt x="263449" y="436563"/>
                  </a:cubicBezTo>
                  <a:cubicBezTo>
                    <a:pt x="226094" y="473523"/>
                    <a:pt x="165578" y="497660"/>
                    <a:pt x="97592" y="497660"/>
                  </a:cubicBezTo>
                  <a:cubicBezTo>
                    <a:pt x="73311" y="497660"/>
                    <a:pt x="50151" y="494643"/>
                    <a:pt x="28672" y="489175"/>
                  </a:cubicBezTo>
                  <a:lnTo>
                    <a:pt x="0" y="477872"/>
                  </a:lnTo>
                  <a:lnTo>
                    <a:pt x="0" y="413386"/>
                  </a:lnTo>
                  <a:cubicBezTo>
                    <a:pt x="0" y="288911"/>
                    <a:pt x="0" y="151560"/>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s-MX"/>
            </a:p>
          </p:txBody>
        </p:sp>
        <p:sp>
          <p:nvSpPr>
            <p:cNvPr id="67" name="Forma libre 71">
              <a:extLst>
                <a:ext uri="{FF2B5EF4-FFF2-40B4-BE49-F238E27FC236}">
                  <a16:creationId xmlns:a16="http://schemas.microsoft.com/office/drawing/2014/main" id="{5A87338C-87AC-4D6A-B87A-A0A17677A21C}"/>
                </a:ext>
              </a:extLst>
            </p:cNvPr>
            <p:cNvSpPr>
              <a:spLocks/>
            </p:cNvSpPr>
            <p:nvPr/>
          </p:nvSpPr>
          <p:spPr bwMode="auto">
            <a:xfrm>
              <a:off x="4967288" y="4525190"/>
              <a:ext cx="1511300" cy="1275534"/>
            </a:xfrm>
            <a:custGeom>
              <a:avLst/>
              <a:gdLst>
                <a:gd name="connsiteX0" fmla="*/ 263449 w 1511300"/>
                <a:gd name="connsiteY0" fmla="*/ 0 h 1275534"/>
                <a:gd name="connsiteX1" fmla="*/ 430053 w 1511300"/>
                <a:gd name="connsiteY1" fmla="*/ 61097 h 1275534"/>
                <a:gd name="connsiteX2" fmla="*/ 595910 w 1511300"/>
                <a:gd name="connsiteY2" fmla="*/ 0 h 1275534"/>
                <a:gd name="connsiteX3" fmla="*/ 762513 w 1511300"/>
                <a:gd name="connsiteY3" fmla="*/ 61097 h 1275534"/>
                <a:gd name="connsiteX4" fmla="*/ 928370 w 1511300"/>
                <a:gd name="connsiteY4" fmla="*/ 0 h 1275534"/>
                <a:gd name="connsiteX5" fmla="*/ 1094974 w 1511300"/>
                <a:gd name="connsiteY5" fmla="*/ 61097 h 1275534"/>
                <a:gd name="connsiteX6" fmla="*/ 1260831 w 1511300"/>
                <a:gd name="connsiteY6" fmla="*/ 0 h 1275534"/>
                <a:gd name="connsiteX7" fmla="*/ 1426688 w 1511300"/>
                <a:gd name="connsiteY7" fmla="*/ 61097 h 1275534"/>
                <a:gd name="connsiteX8" fmla="*/ 1498410 w 1511300"/>
                <a:gd name="connsiteY8" fmla="*/ 51669 h 1275534"/>
                <a:gd name="connsiteX9" fmla="*/ 1511300 w 1511300"/>
                <a:gd name="connsiteY9" fmla="*/ 46287 h 1275534"/>
                <a:gd name="connsiteX10" fmla="*/ 1511300 w 1511300"/>
                <a:gd name="connsiteY10" fmla="*/ 170030 h 1275534"/>
                <a:gd name="connsiteX11" fmla="*/ 1511300 w 1511300"/>
                <a:gd name="connsiteY11" fmla="*/ 1104651 h 1275534"/>
                <a:gd name="connsiteX12" fmla="*/ 755650 w 1511300"/>
                <a:gd name="connsiteY12" fmla="*/ 1275534 h 1275534"/>
                <a:gd name="connsiteX13" fmla="*/ 0 w 1511300"/>
                <a:gd name="connsiteY13" fmla="*/ 1104651 h 1275534"/>
                <a:gd name="connsiteX14" fmla="*/ 0 w 1511300"/>
                <a:gd name="connsiteY14" fmla="*/ 133571 h 1275534"/>
                <a:gd name="connsiteX15" fmla="*/ 0 w 1511300"/>
                <a:gd name="connsiteY15" fmla="*/ 40893 h 1275534"/>
                <a:gd name="connsiteX16" fmla="*/ 28672 w 1511300"/>
                <a:gd name="connsiteY16" fmla="*/ 52517 h 1275534"/>
                <a:gd name="connsiteX17" fmla="*/ 97592 w 1511300"/>
                <a:gd name="connsiteY17" fmla="*/ 61097 h 1275534"/>
                <a:gd name="connsiteX18" fmla="*/ 263449 w 1511300"/>
                <a:gd name="connsiteY18" fmla="*/ 0 h 127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11300" h="1275534">
                  <a:moveTo>
                    <a:pt x="263449" y="0"/>
                  </a:moveTo>
                  <a:cubicBezTo>
                    <a:pt x="300804" y="36960"/>
                    <a:pt x="361319" y="61097"/>
                    <a:pt x="430053" y="61097"/>
                  </a:cubicBezTo>
                  <a:cubicBezTo>
                    <a:pt x="498039" y="61097"/>
                    <a:pt x="558554" y="36960"/>
                    <a:pt x="595910" y="0"/>
                  </a:cubicBezTo>
                  <a:cubicBezTo>
                    <a:pt x="633265" y="36960"/>
                    <a:pt x="693780" y="61097"/>
                    <a:pt x="762513" y="61097"/>
                  </a:cubicBezTo>
                  <a:cubicBezTo>
                    <a:pt x="830500" y="61097"/>
                    <a:pt x="891015" y="36960"/>
                    <a:pt x="928370" y="0"/>
                  </a:cubicBezTo>
                  <a:cubicBezTo>
                    <a:pt x="965725" y="36960"/>
                    <a:pt x="1026241" y="61097"/>
                    <a:pt x="1094974" y="61097"/>
                  </a:cubicBezTo>
                  <a:cubicBezTo>
                    <a:pt x="1162961" y="61097"/>
                    <a:pt x="1223476" y="36960"/>
                    <a:pt x="1260831" y="0"/>
                  </a:cubicBezTo>
                  <a:cubicBezTo>
                    <a:pt x="1298186" y="36960"/>
                    <a:pt x="1358702" y="61097"/>
                    <a:pt x="1426688" y="61097"/>
                  </a:cubicBezTo>
                  <a:cubicBezTo>
                    <a:pt x="1452090" y="61097"/>
                    <a:pt x="1476184" y="57703"/>
                    <a:pt x="1498410" y="51669"/>
                  </a:cubicBezTo>
                  <a:lnTo>
                    <a:pt x="1511300" y="46287"/>
                  </a:lnTo>
                  <a:lnTo>
                    <a:pt x="1511300" y="170030"/>
                  </a:lnTo>
                  <a:cubicBezTo>
                    <a:pt x="1511300" y="397370"/>
                    <a:pt x="1511300" y="700491"/>
                    <a:pt x="1511300" y="1104651"/>
                  </a:cubicBezTo>
                  <a:cubicBezTo>
                    <a:pt x="1511300" y="1199087"/>
                    <a:pt x="1172715" y="1275534"/>
                    <a:pt x="755650" y="1275534"/>
                  </a:cubicBezTo>
                  <a:cubicBezTo>
                    <a:pt x="337838" y="1275534"/>
                    <a:pt x="0" y="1199087"/>
                    <a:pt x="0" y="1104651"/>
                  </a:cubicBezTo>
                  <a:cubicBezTo>
                    <a:pt x="0" y="1104651"/>
                    <a:pt x="0" y="1104651"/>
                    <a:pt x="0" y="133571"/>
                  </a:cubicBezTo>
                  <a:lnTo>
                    <a:pt x="0" y="40893"/>
                  </a:lnTo>
                  <a:lnTo>
                    <a:pt x="28672" y="52517"/>
                  </a:lnTo>
                  <a:cubicBezTo>
                    <a:pt x="50151" y="58080"/>
                    <a:pt x="73311" y="61097"/>
                    <a:pt x="97592" y="61097"/>
                  </a:cubicBezTo>
                  <a:cubicBezTo>
                    <a:pt x="165578" y="61097"/>
                    <a:pt x="226094" y="36960"/>
                    <a:pt x="2634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s-MX"/>
            </a:p>
          </p:txBody>
        </p:sp>
      </p:grpSp>
      <p:sp>
        <p:nvSpPr>
          <p:cNvPr id="2" name="Title 1">
            <a:extLst>
              <a:ext uri="{FF2B5EF4-FFF2-40B4-BE49-F238E27FC236}">
                <a16:creationId xmlns:a16="http://schemas.microsoft.com/office/drawing/2014/main" id="{12E3B27B-3CF0-40BC-9E5B-7849AB29E539}"/>
              </a:ext>
            </a:extLst>
          </p:cNvPr>
          <p:cNvSpPr>
            <a:spLocks noGrp="1"/>
          </p:cNvSpPr>
          <p:nvPr>
            <p:ph type="title"/>
          </p:nvPr>
        </p:nvSpPr>
        <p:spPr/>
        <p:txBody>
          <a:bodyPr/>
          <a:lstStyle/>
          <a:p>
            <a:r>
              <a:rPr lang="en-US"/>
              <a:t>Reviewing Business Intelligence solutions</a:t>
            </a:r>
          </a:p>
        </p:txBody>
      </p:sp>
      <p:sp>
        <p:nvSpPr>
          <p:cNvPr id="57" name="Rectangle 56">
            <a:extLst>
              <a:ext uri="{FF2B5EF4-FFF2-40B4-BE49-F238E27FC236}">
                <a16:creationId xmlns:a16="http://schemas.microsoft.com/office/drawing/2014/main" id="{27911374-D05C-4909-8185-AF55F1925C6C}"/>
              </a:ext>
            </a:extLst>
          </p:cNvPr>
          <p:cNvSpPr/>
          <p:nvPr/>
        </p:nvSpPr>
        <p:spPr bwMode="auto">
          <a:xfrm>
            <a:off x="1480791" y="1704239"/>
            <a:ext cx="1633222" cy="3221519"/>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Arrow: Right 67">
            <a:extLst>
              <a:ext uri="{FF2B5EF4-FFF2-40B4-BE49-F238E27FC236}">
                <a16:creationId xmlns:a16="http://schemas.microsoft.com/office/drawing/2014/main" id="{980AFDAC-082E-4033-BCE2-84D584AD62E9}"/>
              </a:ext>
            </a:extLst>
          </p:cNvPr>
          <p:cNvSpPr/>
          <p:nvPr/>
        </p:nvSpPr>
        <p:spPr bwMode="auto">
          <a:xfrm>
            <a:off x="3240479" y="2020607"/>
            <a:ext cx="2664921" cy="200967"/>
          </a:xfrm>
          <a:prstGeom prst="rightArrow">
            <a:avLst/>
          </a:prstGeom>
          <a:solidFill>
            <a:srgbClr val="FFC000"/>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0BBEEE17-3CBE-4F44-ADA9-F1BA3C1C4EB7}"/>
              </a:ext>
            </a:extLst>
          </p:cNvPr>
          <p:cNvSpPr/>
          <p:nvPr/>
        </p:nvSpPr>
        <p:spPr bwMode="auto">
          <a:xfrm>
            <a:off x="6001605" y="1606101"/>
            <a:ext cx="3827558" cy="3221519"/>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3F991584-B4F7-4C08-A7E5-1ED57571FB1A}"/>
              </a:ext>
            </a:extLst>
          </p:cNvPr>
          <p:cNvSpPr txBox="1"/>
          <p:nvPr/>
        </p:nvSpPr>
        <p:spPr>
          <a:xfrm>
            <a:off x="6115302" y="1733365"/>
            <a:ext cx="2442913" cy="430887"/>
          </a:xfrm>
          <a:prstGeom prst="rect">
            <a:avLst/>
          </a:prstGeom>
          <a:noFill/>
        </p:spPr>
        <p:txBody>
          <a:bodyPr wrap="none" lIns="0" tIns="0" rIns="0" bIns="0" rtlCol="0">
            <a:spAutoFit/>
          </a:bodyPr>
          <a:lstStyle/>
          <a:p>
            <a:pPr algn="l"/>
            <a:r>
              <a:rPr lang="en-US" sz="2800" b="1">
                <a:solidFill>
                  <a:srgbClr val="FFC000"/>
                </a:solidFill>
              </a:rPr>
              <a:t>Self-Service BI</a:t>
            </a:r>
          </a:p>
        </p:txBody>
      </p:sp>
    </p:spTree>
    <p:extLst>
      <p:ext uri="{BB962C8B-B14F-4D97-AF65-F5344CB8AC3E}">
        <p14:creationId xmlns:p14="http://schemas.microsoft.com/office/powerpoint/2010/main" val="179548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500"/>
                                        <p:tgtEl>
                                          <p:spTgt spid="47"/>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childTnLst>
                          </p:cTn>
                        </p:par>
                        <p:par>
                          <p:cTn id="85" fill="hold">
                            <p:stCondLst>
                              <p:cond delay="1000"/>
                            </p:stCondLst>
                            <p:childTnLst>
                              <p:par>
                                <p:cTn id="86" presetID="1" presetClass="entr" presetSubtype="0" fill="hold" grpId="0" nodeType="afterEffect">
                                  <p:stCondLst>
                                    <p:cond delay="0"/>
                                  </p:stCondLst>
                                  <p:childTnLst>
                                    <p:set>
                                      <p:cBhvr>
                                        <p:cTn id="87" dur="1" fill="hold">
                                          <p:stCondLst>
                                            <p:cond delay="0"/>
                                          </p:stCondLst>
                                        </p:cTn>
                                        <p:tgtEl>
                                          <p:spTgt spid="6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9"/>
                                        </p:tgtEl>
                                        <p:attrNameLst>
                                          <p:attrName>style.visibility</p:attrName>
                                        </p:attrNameLst>
                                      </p:cBhvr>
                                      <p:to>
                                        <p:strVal val="visible"/>
                                      </p:to>
                                    </p:set>
                                    <p:animEffect transition="in" filter="fade">
                                      <p:cBhvr>
                                        <p:cTn id="92" dur="500"/>
                                        <p:tgtEl>
                                          <p:spTgt spid="69"/>
                                        </p:tgtEl>
                                      </p:cBhvr>
                                    </p:animEffect>
                                  </p:childTnLst>
                                </p:cTn>
                              </p:par>
                              <p:par>
                                <p:cTn id="93" presetID="10" presetClass="entr" presetSubtype="0" fill="hold" nodeType="withEffect">
                                  <p:stCondLst>
                                    <p:cond delay="0"/>
                                  </p:stCondLst>
                                  <p:childTnLst>
                                    <p:set>
                                      <p:cBhvr>
                                        <p:cTn id="94" dur="1" fill="hold">
                                          <p:stCondLst>
                                            <p:cond delay="0"/>
                                          </p:stCondLst>
                                        </p:cTn>
                                        <p:tgtEl>
                                          <p:spTgt spid="3">
                                            <p:txEl>
                                              <p:pRg st="0" end="0"/>
                                            </p:txEl>
                                          </p:spTgt>
                                        </p:tgtEl>
                                        <p:attrNameLst>
                                          <p:attrName>style.visibility</p:attrName>
                                        </p:attrNameLst>
                                      </p:cBhvr>
                                      <p:to>
                                        <p:strVal val="visible"/>
                                      </p:to>
                                    </p:set>
                                    <p:animEffect transition="in" filter="fade">
                                      <p:cBhvr>
                                        <p:cTn id="95" dur="500"/>
                                        <p:tgtEl>
                                          <p:spTgt spid="3">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0" nodeType="afterEffect">
                                  <p:stCondLst>
                                    <p:cond delay="1500"/>
                                  </p:stCondLst>
                                  <p:childTnLst>
                                    <p:set>
                                      <p:cBhvr>
                                        <p:cTn id="10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61" grpId="0"/>
      <p:bldP spid="62" grpId="0"/>
      <p:bldP spid="63" grpId="0"/>
      <p:bldP spid="64" grpId="0"/>
      <p:bldP spid="65" grpId="0"/>
      <p:bldP spid="66" grpId="0"/>
      <p:bldP spid="57" grpId="0" animBg="1"/>
      <p:bldP spid="68" grpId="0" animBg="1"/>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58B0B-0E74-4CE9-A5D3-E7D9917E4003}"/>
              </a:ext>
            </a:extLst>
          </p:cNvPr>
          <p:cNvPicPr>
            <a:picLocks noChangeAspect="1"/>
          </p:cNvPicPr>
          <p:nvPr/>
        </p:nvPicPr>
        <p:blipFill>
          <a:blip r:embed="rId2"/>
          <a:stretch>
            <a:fillRect/>
          </a:stretch>
        </p:blipFill>
        <p:spPr>
          <a:xfrm>
            <a:off x="0" y="147637"/>
            <a:ext cx="12192000" cy="6562725"/>
          </a:xfrm>
          <a:prstGeom prst="rect">
            <a:avLst/>
          </a:prstGeom>
        </p:spPr>
      </p:pic>
    </p:spTree>
    <p:extLst>
      <p:ext uri="{BB962C8B-B14F-4D97-AF65-F5344CB8AC3E}">
        <p14:creationId xmlns:p14="http://schemas.microsoft.com/office/powerpoint/2010/main" val="42284922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20AA0D-9AF0-4C29-A159-FC677B3DA2DF}"/>
              </a:ext>
            </a:extLst>
          </p:cNvPr>
          <p:cNvPicPr>
            <a:picLocks noChangeAspect="1"/>
          </p:cNvPicPr>
          <p:nvPr/>
        </p:nvPicPr>
        <p:blipFill>
          <a:blip r:embed="rId2"/>
          <a:stretch>
            <a:fillRect/>
          </a:stretch>
        </p:blipFill>
        <p:spPr>
          <a:xfrm>
            <a:off x="2336" y="138088"/>
            <a:ext cx="12187327" cy="6581823"/>
          </a:xfrm>
          <a:prstGeom prst="rect">
            <a:avLst/>
          </a:prstGeom>
        </p:spPr>
      </p:pic>
    </p:spTree>
    <p:extLst>
      <p:ext uri="{BB962C8B-B14F-4D97-AF65-F5344CB8AC3E}">
        <p14:creationId xmlns:p14="http://schemas.microsoft.com/office/powerpoint/2010/main" val="25250704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763141-2935-4D03-A9B8-79D6FD7612E3}"/>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25447390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7CB23-4D28-4554-87E2-BEE60208AE34}"/>
              </a:ext>
            </a:extLst>
          </p:cNvPr>
          <p:cNvPicPr>
            <a:picLocks noChangeAspect="1"/>
          </p:cNvPicPr>
          <p:nvPr/>
        </p:nvPicPr>
        <p:blipFill>
          <a:blip r:embed="rId2"/>
          <a:stretch>
            <a:fillRect/>
          </a:stretch>
        </p:blipFill>
        <p:spPr>
          <a:xfrm>
            <a:off x="4718" y="142851"/>
            <a:ext cx="12182564" cy="6572298"/>
          </a:xfrm>
          <a:prstGeom prst="rect">
            <a:avLst/>
          </a:prstGeom>
        </p:spPr>
      </p:pic>
    </p:spTree>
    <p:extLst>
      <p:ext uri="{BB962C8B-B14F-4D97-AF65-F5344CB8AC3E}">
        <p14:creationId xmlns:p14="http://schemas.microsoft.com/office/powerpoint/2010/main" val="11326412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909E52-03CD-40B8-9696-2264A35F9B36}"/>
              </a:ext>
            </a:extLst>
          </p:cNvPr>
          <p:cNvPicPr>
            <a:picLocks noChangeAspect="1"/>
          </p:cNvPicPr>
          <p:nvPr/>
        </p:nvPicPr>
        <p:blipFill>
          <a:blip r:embed="rId2"/>
          <a:stretch>
            <a:fillRect/>
          </a:stretch>
        </p:blipFill>
        <p:spPr>
          <a:xfrm>
            <a:off x="4718" y="145232"/>
            <a:ext cx="12182564" cy="6567536"/>
          </a:xfrm>
          <a:prstGeom prst="rect">
            <a:avLst/>
          </a:prstGeom>
        </p:spPr>
      </p:pic>
    </p:spTree>
    <p:extLst>
      <p:ext uri="{BB962C8B-B14F-4D97-AF65-F5344CB8AC3E}">
        <p14:creationId xmlns:p14="http://schemas.microsoft.com/office/powerpoint/2010/main" val="22587327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8469-EDF5-4A4F-A587-626AD15FC6C4}"/>
              </a:ext>
            </a:extLst>
          </p:cNvPr>
          <p:cNvSpPr>
            <a:spLocks noGrp="1"/>
          </p:cNvSpPr>
          <p:nvPr>
            <p:ph type="title"/>
          </p:nvPr>
        </p:nvSpPr>
        <p:spPr/>
        <p:txBody>
          <a:bodyPr/>
          <a:lstStyle/>
          <a:p>
            <a:r>
              <a:rPr lang="en-US" dirty="0"/>
              <a:t>Resources</a:t>
            </a:r>
          </a:p>
        </p:txBody>
      </p:sp>
      <p:sp>
        <p:nvSpPr>
          <p:cNvPr id="7" name="Rectangle 6">
            <a:extLst>
              <a:ext uri="{FF2B5EF4-FFF2-40B4-BE49-F238E27FC236}">
                <a16:creationId xmlns:a16="http://schemas.microsoft.com/office/drawing/2014/main" id="{F6754B3A-AD54-4A55-8A16-9ED553839CC7}"/>
              </a:ext>
            </a:extLst>
          </p:cNvPr>
          <p:cNvSpPr/>
          <p:nvPr/>
        </p:nvSpPr>
        <p:spPr>
          <a:xfrm>
            <a:off x="491764" y="1419415"/>
            <a:ext cx="10747527" cy="5315914"/>
          </a:xfrm>
          <a:prstGeom prst="rect">
            <a:avLst/>
          </a:prstGeom>
        </p:spPr>
        <p:txBody>
          <a:bodyPr wrap="square" lIns="0" tIns="0" rIns="0" bIns="0">
            <a:noAutofit/>
          </a:bodyPr>
          <a:lstStyle/>
          <a:p>
            <a:pPr marL="0" marR="0" lvl="1" indent="0" algn="l" defTabSz="914400" rtl="0" eaLnBrk="1" fontAlgn="auto" latinLnBrk="0" hangingPunct="1">
              <a:lnSpc>
                <a:spcPct val="100000"/>
              </a:lnSpc>
              <a:spcBef>
                <a:spcPts val="600"/>
              </a:spcBef>
              <a:spcAft>
                <a:spcPts val="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Documentation</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3"/>
              </a:rPr>
              <a:t>https://docs.microsoft.com/en-us/power-bi/</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Guided Learning</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4"/>
              </a:rPr>
              <a:t>https://docs.microsoft.com/en-us/power-bi/guided-learning/</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Webinars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5"/>
              </a:rPr>
              <a:t>https://docs.microsoft.com/en-us/power-bi/webinars</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Whitepapers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6"/>
              </a:rPr>
              <a:t>https://docs.microsoft.com/en-us/power-bi/whitepapers</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Blogs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7"/>
              </a:rPr>
              <a:t>https://powerbi.microsoft.com/en-us/blog/</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8" name="Straight Connector 7">
            <a:extLst>
              <a:ext uri="{FF2B5EF4-FFF2-40B4-BE49-F238E27FC236}">
                <a16:creationId xmlns:a16="http://schemas.microsoft.com/office/drawing/2014/main" id="{43436FBF-05BF-40AA-B62C-59E2EC9E684B}"/>
              </a:ext>
            </a:extLst>
          </p:cNvPr>
          <p:cNvCxnSpPr>
            <a:cxnSpLocks/>
          </p:cNvCxnSpPr>
          <p:nvPr/>
        </p:nvCxnSpPr>
        <p:spPr>
          <a:xfrm>
            <a:off x="523697" y="5269592"/>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7C6472-EC69-4A9E-BE3A-E4F6C6504958}"/>
              </a:ext>
            </a:extLst>
          </p:cNvPr>
          <p:cNvCxnSpPr>
            <a:cxnSpLocks/>
          </p:cNvCxnSpPr>
          <p:nvPr/>
        </p:nvCxnSpPr>
        <p:spPr>
          <a:xfrm>
            <a:off x="523697" y="4278816"/>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C22E81-D743-4815-9875-65AC536AB903}"/>
              </a:ext>
            </a:extLst>
          </p:cNvPr>
          <p:cNvCxnSpPr>
            <a:cxnSpLocks/>
          </p:cNvCxnSpPr>
          <p:nvPr/>
        </p:nvCxnSpPr>
        <p:spPr>
          <a:xfrm>
            <a:off x="523697" y="2244710"/>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AC732C-72CB-4F65-BB60-D582FEDB7BA0}"/>
              </a:ext>
            </a:extLst>
          </p:cNvPr>
          <p:cNvCxnSpPr>
            <a:cxnSpLocks/>
          </p:cNvCxnSpPr>
          <p:nvPr/>
        </p:nvCxnSpPr>
        <p:spPr>
          <a:xfrm>
            <a:off x="523697" y="3249023"/>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195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5" y="974"/>
            <a:ext cx="12190271" cy="6856055"/>
          </a:xfrm>
          <a:prstGeom prst="rect">
            <a:avLst/>
          </a:prstGeom>
        </p:spPr>
      </p:pic>
      <p:grpSp>
        <p:nvGrpSpPr>
          <p:cNvPr id="2" name="Group 1"/>
          <p:cNvGrpSpPr/>
          <p:nvPr/>
        </p:nvGrpSpPr>
        <p:grpSpPr>
          <a:xfrm>
            <a:off x="270512" y="1196459"/>
            <a:ext cx="8962977" cy="2688892"/>
            <a:chOff x="256804" y="1356790"/>
            <a:chExt cx="9144000" cy="2743200"/>
          </a:xfrm>
          <a:solidFill>
            <a:schemeClr val="tx2"/>
          </a:solidFill>
        </p:grpSpPr>
        <p:sp>
          <p:nvSpPr>
            <p:cNvPr id="33" name="Rectangle 32"/>
            <p:cNvSpPr/>
            <p:nvPr/>
          </p:nvSpPr>
          <p:spPr>
            <a:xfrm>
              <a:off x="256804" y="1356790"/>
              <a:ext cx="9144000" cy="2743200"/>
            </a:xfrm>
            <a:prstGeom prst="rect">
              <a:avLst/>
            </a:prstGeom>
            <a:grpFill/>
            <a:ln w="25400" cap="flat" cmpd="sng" algn="ctr">
              <a:noFill/>
              <a:prstDash val="solid"/>
            </a:ln>
            <a:effectLst/>
          </p:spPr>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93162">
                      <a:srgbClr val="505050">
                        <a:lumMod val="50000"/>
                      </a:srgbClr>
                    </a:gs>
                    <a:gs pos="68000">
                      <a:srgbClr val="505050">
                        <a:lumMod val="50000"/>
                      </a:srgbClr>
                    </a:gs>
                  </a:gsLst>
                  <a:lin ang="5400000" scaled="0"/>
                </a:gradFill>
                <a:effectLst/>
                <a:uLnTx/>
                <a:uFillTx/>
                <a:latin typeface="Segoe UI"/>
                <a:ea typeface="+mn-ea"/>
                <a:cs typeface="+mn-cs"/>
              </a:endParaRPr>
            </a:p>
          </p:txBody>
        </p:sp>
        <p:sp>
          <p:nvSpPr>
            <p:cNvPr id="35" name="TextBox 34"/>
            <p:cNvSpPr txBox="1"/>
            <p:nvPr/>
          </p:nvSpPr>
          <p:spPr>
            <a:xfrm>
              <a:off x="256804" y="1356790"/>
              <a:ext cx="9144000" cy="1220563"/>
            </a:xfrm>
            <a:prstGeom prst="rect">
              <a:avLst/>
            </a:prstGeom>
            <a:grpFill/>
          </p:spPr>
          <p:txBody>
            <a:bodyPr wrap="square" lIns="224074" tIns="89630" rIns="224074" bIns="8963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6469"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Light"/>
                  <a:ea typeface="+mn-ea"/>
                  <a:cs typeface="Segoe UI" panose="020B0502040204020203" pitchFamily="34" charset="0"/>
                </a:rPr>
                <a:t>It’s easy to get started…</a:t>
              </a:r>
            </a:p>
          </p:txBody>
        </p:sp>
        <p:sp>
          <p:nvSpPr>
            <p:cNvPr id="36" name="TextBox 35"/>
            <p:cNvSpPr txBox="1"/>
            <p:nvPr/>
          </p:nvSpPr>
          <p:spPr>
            <a:xfrm>
              <a:off x="256805" y="2350289"/>
              <a:ext cx="7315200" cy="1201595"/>
            </a:xfrm>
            <a:prstGeom prst="rect">
              <a:avLst/>
            </a:prstGeom>
            <a:grpFill/>
          </p:spPr>
          <p:txBody>
            <a:bodyPr wrap="square" lIns="224074" tIns="89630" rIns="224074" bIns="89630" rtlCol="0" anchor="t" anchorCtr="0">
              <a:spAutoFit/>
            </a:bodyPr>
            <a:lstStyle/>
            <a:p>
              <a:pPr marL="0" marR="0" lvl="0" indent="0" algn="l" defTabSz="895919" rtl="0" eaLnBrk="1" fontAlgn="base" latinLnBrk="0" hangingPunct="1">
                <a:lnSpc>
                  <a:spcPct val="90000"/>
                </a:lnSpc>
                <a:spcBef>
                  <a:spcPts val="0"/>
                </a:spcBef>
                <a:spcAft>
                  <a:spcPts val="1175"/>
                </a:spcAft>
                <a:buClrTx/>
                <a:buSzTx/>
                <a:buFontTx/>
                <a:buNone/>
                <a:tabLst/>
                <a:defRPr/>
              </a:pPr>
              <a:r>
                <a:rPr kumimoji="0" lang="en-US" sz="7056"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PowerBI.com</a:t>
              </a:r>
            </a:p>
          </p:txBody>
        </p:sp>
      </p:grpSp>
    </p:spTree>
    <p:extLst>
      <p:ext uri="{BB962C8B-B14F-4D97-AF65-F5344CB8AC3E}">
        <p14:creationId xmlns:p14="http://schemas.microsoft.com/office/powerpoint/2010/main" val="136448112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A4EE99-C7AA-7A45-AF3E-39639868DD50}"/>
              </a:ext>
            </a:extLst>
          </p:cNvPr>
          <p:cNvSpPr/>
          <p:nvPr/>
        </p:nvSpPr>
        <p:spPr bwMode="auto">
          <a:xfrm>
            <a:off x="6205470" y="1363601"/>
            <a:ext cx="5420481" cy="2377440"/>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895922" fontAlgn="base">
              <a:lnSpc>
                <a:spcPct val="90000"/>
              </a:lnSpc>
              <a:spcBef>
                <a:spcPct val="0"/>
              </a:spcBef>
              <a:spcAft>
                <a:spcPct val="0"/>
              </a:spcAft>
            </a:pPr>
            <a:r>
              <a:rPr lang="en-US" sz="2000" b="1">
                <a:solidFill>
                  <a:schemeClr val="tx1"/>
                </a:solidFill>
                <a:cs typeface="Segoe UI Semibold" panose="020B0702040204020203" pitchFamily="34" charset="0"/>
              </a:rPr>
              <a:t>Requires a team of specialists</a:t>
            </a:r>
          </a:p>
          <a:p>
            <a:pPr defTabSz="895922" fontAlgn="base">
              <a:lnSpc>
                <a:spcPct val="90000"/>
              </a:lnSpc>
              <a:spcBef>
                <a:spcPct val="0"/>
              </a:spcBef>
              <a:spcAft>
                <a:spcPct val="0"/>
              </a:spcAft>
            </a:pPr>
            <a:endParaRPr lang="en-US" sz="2000" b="1">
              <a:solidFill>
                <a:schemeClr val="tx1"/>
              </a:solidFill>
              <a:cs typeface="Segoe UI Semibold" panose="020B0702040204020203" pitchFamily="34" charset="0"/>
            </a:endParaRPr>
          </a:p>
          <a:p>
            <a:pPr defTabSz="895922" fontAlgn="base">
              <a:lnSpc>
                <a:spcPct val="90000"/>
              </a:lnSpc>
              <a:spcBef>
                <a:spcPct val="0"/>
              </a:spcBef>
              <a:spcAft>
                <a:spcPct val="0"/>
              </a:spcAft>
            </a:pPr>
            <a:r>
              <a:rPr lang="en-US" sz="2000">
                <a:solidFill>
                  <a:schemeClr val="tx1"/>
                </a:solidFill>
                <a:cs typeface="Segoe UI Semibold" panose="020B0702040204020203" pitchFamily="34" charset="0"/>
              </a:rPr>
              <a:t>Creating E2E BI solutions requires multiple BI tools. This requires specific knowledge of each of the tools and complex integration to build and maintain an E2E BI solution.</a:t>
            </a:r>
          </a:p>
        </p:txBody>
      </p:sp>
      <p:sp>
        <p:nvSpPr>
          <p:cNvPr id="34" name="Rectangle 33">
            <a:extLst>
              <a:ext uri="{FF2B5EF4-FFF2-40B4-BE49-F238E27FC236}">
                <a16:creationId xmlns:a16="http://schemas.microsoft.com/office/drawing/2014/main" id="{1B4879FE-5843-994D-865E-28B8622A8289}"/>
              </a:ext>
            </a:extLst>
          </p:cNvPr>
          <p:cNvSpPr/>
          <p:nvPr/>
        </p:nvSpPr>
        <p:spPr bwMode="auto">
          <a:xfrm>
            <a:off x="352165" y="1363601"/>
            <a:ext cx="5420481" cy="2377440"/>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lvl="0" defTabSz="895922" fontAlgn="base">
              <a:lnSpc>
                <a:spcPct val="90000"/>
              </a:lnSpc>
              <a:spcBef>
                <a:spcPct val="0"/>
              </a:spcBef>
              <a:spcAft>
                <a:spcPct val="0"/>
              </a:spcAft>
              <a:defRPr/>
            </a:pPr>
            <a:r>
              <a:rPr lang="en-US" sz="2000" b="1">
                <a:solidFill>
                  <a:schemeClr val="tx1"/>
                </a:solidFill>
                <a:cs typeface="Segoe UI Semibold" panose="020B0702040204020203" pitchFamily="34" charset="0"/>
              </a:rPr>
              <a:t>Fragmented, incomplete data</a:t>
            </a:r>
            <a:endParaRPr lang="he-IL" sz="2000" b="1">
              <a:solidFill>
                <a:schemeClr val="tx1"/>
              </a:solidFill>
              <a:cs typeface="Segoe UI Semibold" panose="020B0702040204020203" pitchFamily="34" charset="0"/>
            </a:endParaRPr>
          </a:p>
          <a:p>
            <a:pPr lvl="0" defTabSz="895922" fontAlgn="base">
              <a:lnSpc>
                <a:spcPct val="90000"/>
              </a:lnSpc>
              <a:spcBef>
                <a:spcPct val="0"/>
              </a:spcBef>
              <a:spcAft>
                <a:spcPct val="0"/>
              </a:spcAft>
              <a:defRPr/>
            </a:pPr>
            <a:endParaRPr lang="en-US" sz="2000" b="1">
              <a:solidFill>
                <a:schemeClr val="tx1"/>
              </a:solidFill>
              <a:cs typeface="Segoe UI Semibold" panose="020B0702040204020203" pitchFamily="34" charset="0"/>
            </a:endParaRPr>
          </a:p>
          <a:p>
            <a:pPr defTabSz="895922" fontAlgn="base">
              <a:lnSpc>
                <a:spcPct val="90000"/>
              </a:lnSpc>
              <a:spcBef>
                <a:spcPct val="0"/>
              </a:spcBef>
              <a:spcAft>
                <a:spcPct val="0"/>
              </a:spcAft>
              <a:defRPr/>
            </a:pPr>
            <a:r>
              <a:rPr lang="en-US" sz="2000">
                <a:solidFill>
                  <a:schemeClr val="tx1"/>
                </a:solidFill>
                <a:cs typeface="Segoe UI Semibold" panose="020B0702040204020203" pitchFamily="34" charset="0"/>
              </a:rPr>
              <a:t>Pulling together data from traditional and cloud data sources, and figuring out how to enrich it is extremely difficult</a:t>
            </a:r>
            <a:r>
              <a:rPr lang="en-US" sz="2000">
                <a:solidFill>
                  <a:schemeClr val="tx1"/>
                </a:solidFill>
                <a:cs typeface="Segoe UI"/>
              </a:rPr>
              <a:t>.</a:t>
            </a:r>
            <a:endParaRPr lang="en-US" sz="2000" b="1">
              <a:solidFill>
                <a:schemeClr val="tx1"/>
              </a:solidFill>
              <a:cs typeface="Segoe UI Semibold" panose="020B0702040204020203" pitchFamily="34" charset="0"/>
            </a:endParaRPr>
          </a:p>
        </p:txBody>
      </p:sp>
      <p:sp>
        <p:nvSpPr>
          <p:cNvPr id="41" name="Rectangle 40">
            <a:extLst>
              <a:ext uri="{FF2B5EF4-FFF2-40B4-BE49-F238E27FC236}">
                <a16:creationId xmlns:a16="http://schemas.microsoft.com/office/drawing/2014/main" id="{96CB0A4F-BE00-2540-A9B5-9786A2E15930}"/>
              </a:ext>
            </a:extLst>
          </p:cNvPr>
          <p:cNvSpPr/>
          <p:nvPr/>
        </p:nvSpPr>
        <p:spPr bwMode="auto">
          <a:xfrm>
            <a:off x="6202041" y="3991712"/>
            <a:ext cx="5420481" cy="2377440"/>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895922" fontAlgn="base">
              <a:lnSpc>
                <a:spcPct val="90000"/>
              </a:lnSpc>
              <a:spcBef>
                <a:spcPct val="0"/>
              </a:spcBef>
              <a:spcAft>
                <a:spcPct val="0"/>
              </a:spcAft>
            </a:pPr>
            <a:r>
              <a:rPr lang="en-US" sz="2000" b="1">
                <a:solidFill>
                  <a:schemeClr val="tx1"/>
                </a:solidFill>
                <a:cs typeface="Segoe UI Semibold" panose="020B0702040204020203" pitchFamily="34" charset="0"/>
              </a:rPr>
              <a:t>Complex system integration</a:t>
            </a:r>
          </a:p>
          <a:p>
            <a:pPr defTabSz="895922" fontAlgn="base">
              <a:lnSpc>
                <a:spcPct val="90000"/>
              </a:lnSpc>
              <a:spcBef>
                <a:spcPct val="0"/>
              </a:spcBef>
              <a:spcAft>
                <a:spcPct val="0"/>
              </a:spcAft>
            </a:pPr>
            <a:endParaRPr lang="en-US" sz="2000" b="1">
              <a:solidFill>
                <a:schemeClr val="tx1"/>
              </a:solidFill>
              <a:cs typeface="Segoe UI Semibold" panose="020B0702040204020203" pitchFamily="34" charset="0"/>
            </a:endParaRPr>
          </a:p>
          <a:p>
            <a:pPr defTabSz="895922" fontAlgn="base">
              <a:lnSpc>
                <a:spcPct val="90000"/>
              </a:lnSpc>
              <a:spcBef>
                <a:spcPct val="0"/>
              </a:spcBef>
              <a:spcAft>
                <a:spcPct val="0"/>
              </a:spcAft>
            </a:pPr>
            <a:r>
              <a:rPr lang="en-US" sz="2000">
                <a:solidFill>
                  <a:schemeClr val="tx1"/>
                </a:solidFill>
                <a:cs typeface="Segoe UI Semibold" panose="020B0702040204020203" pitchFamily="34" charset="0"/>
              </a:rPr>
              <a:t>Traditional BI solutions span multiple applications and services. Sharing data across systems requires each system to understand the location, structure and meaning of the data.</a:t>
            </a:r>
          </a:p>
        </p:txBody>
      </p:sp>
      <p:sp>
        <p:nvSpPr>
          <p:cNvPr id="42" name="Rectangle 41">
            <a:extLst>
              <a:ext uri="{FF2B5EF4-FFF2-40B4-BE49-F238E27FC236}">
                <a16:creationId xmlns:a16="http://schemas.microsoft.com/office/drawing/2014/main" id="{1F29DC06-5EA6-C649-8C35-912D78BD1B67}"/>
              </a:ext>
            </a:extLst>
          </p:cNvPr>
          <p:cNvSpPr/>
          <p:nvPr/>
        </p:nvSpPr>
        <p:spPr bwMode="auto">
          <a:xfrm>
            <a:off x="352165" y="3991712"/>
            <a:ext cx="5420481" cy="2377440"/>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895922" fontAlgn="base">
              <a:lnSpc>
                <a:spcPct val="90000"/>
              </a:lnSpc>
              <a:spcBef>
                <a:spcPct val="0"/>
              </a:spcBef>
              <a:spcAft>
                <a:spcPct val="0"/>
              </a:spcAft>
            </a:pPr>
            <a:r>
              <a:rPr lang="en-US" sz="2000" b="1">
                <a:solidFill>
                  <a:schemeClr val="tx1"/>
                </a:solidFill>
                <a:cs typeface="Segoe UI Semibold" panose="020B0702040204020203" pitchFamily="34" charset="0"/>
              </a:rPr>
              <a:t>Business data has no structural or semantic consistency </a:t>
            </a:r>
          </a:p>
          <a:p>
            <a:pPr defTabSz="895922" fontAlgn="base">
              <a:lnSpc>
                <a:spcPct val="90000"/>
              </a:lnSpc>
              <a:spcBef>
                <a:spcPct val="0"/>
              </a:spcBef>
              <a:spcAft>
                <a:spcPct val="0"/>
              </a:spcAft>
            </a:pPr>
            <a:endParaRPr lang="en-US" sz="2000" b="1">
              <a:solidFill>
                <a:schemeClr val="tx1"/>
              </a:solidFill>
              <a:cs typeface="Segoe UI Semibold" panose="020B0702040204020203" pitchFamily="34" charset="0"/>
            </a:endParaRPr>
          </a:p>
          <a:p>
            <a:pPr defTabSz="895922" fontAlgn="base">
              <a:lnSpc>
                <a:spcPct val="90000"/>
              </a:lnSpc>
              <a:spcBef>
                <a:spcPct val="0"/>
              </a:spcBef>
              <a:spcAft>
                <a:spcPct val="0"/>
              </a:spcAft>
            </a:pPr>
            <a:r>
              <a:rPr lang="en-US" sz="2000">
                <a:solidFill>
                  <a:schemeClr val="tx1"/>
                </a:solidFill>
                <a:cs typeface="Segoe UI Semibold" panose="020B0702040204020203" pitchFamily="34" charset="0"/>
              </a:rPr>
              <a:t>Different applications, departments, and analysts define data in different ways, which makes data exploration, and reuse of data and apps extremely challenging.</a:t>
            </a:r>
          </a:p>
        </p:txBody>
      </p:sp>
      <p:sp>
        <p:nvSpPr>
          <p:cNvPr id="4" name="Title 3">
            <a:extLst>
              <a:ext uri="{FF2B5EF4-FFF2-40B4-BE49-F238E27FC236}">
                <a16:creationId xmlns:a16="http://schemas.microsoft.com/office/drawing/2014/main" id="{579BCF57-BD35-47AC-A87B-4EBD7581F414}"/>
              </a:ext>
            </a:extLst>
          </p:cNvPr>
          <p:cNvSpPr>
            <a:spLocks noGrp="1"/>
          </p:cNvSpPr>
          <p:nvPr>
            <p:ph type="title"/>
          </p:nvPr>
        </p:nvSpPr>
        <p:spPr/>
        <p:txBody>
          <a:bodyPr/>
          <a:lstStyle/>
          <a:p>
            <a:r>
              <a:rPr lang="en-US"/>
              <a:t>Modern BI challenges</a:t>
            </a:r>
          </a:p>
        </p:txBody>
      </p:sp>
    </p:spTree>
    <p:extLst>
      <p:ext uri="{BB962C8B-B14F-4D97-AF65-F5344CB8AC3E}">
        <p14:creationId xmlns:p14="http://schemas.microsoft.com/office/powerpoint/2010/main" val="672677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4" grpId="0" animBg="1"/>
      <p:bldP spid="41"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821940"/>
            <a:ext cx="4160520" cy="3693319"/>
          </a:xfrm>
        </p:spPr>
        <p:txBody>
          <a:bodyPr/>
          <a:lstStyle/>
          <a:p>
            <a:r>
              <a:rPr lang="en-US" sz="1600">
                <a:latin typeface="+mn-lt"/>
              </a:rPr>
              <a:t>The </a:t>
            </a:r>
            <a:r>
              <a:rPr lang="en-US" sz="1600" b="1">
                <a:latin typeface="+mn-lt"/>
              </a:rPr>
              <a:t>Common Data Model (CDM) </a:t>
            </a:r>
            <a:r>
              <a:rPr lang="en-US" sz="1600">
                <a:latin typeface="+mn-lt"/>
              </a:rPr>
              <a:t>provides modular, and extensible business entities (Account, Lead, Opportunity, etc.)  </a:t>
            </a:r>
            <a:br>
              <a:rPr lang="en-US" sz="1600">
                <a:latin typeface="+mn-lt"/>
              </a:rPr>
            </a:br>
            <a:br>
              <a:rPr lang="en-US" sz="1600">
                <a:latin typeface="+mn-lt"/>
              </a:rPr>
            </a:br>
            <a:r>
              <a:rPr lang="en-US" sz="1600">
                <a:latin typeface="+mn-lt"/>
              </a:rPr>
              <a:t>It </a:t>
            </a:r>
            <a:r>
              <a:rPr lang="en-US" sz="1600" b="1">
                <a:latin typeface="+mn-lt"/>
              </a:rPr>
              <a:t>unifies data in a well-known schema</a:t>
            </a:r>
            <a:r>
              <a:rPr lang="en-US" sz="1600">
                <a:latin typeface="+mn-lt"/>
              </a:rPr>
              <a:t> with semantic consistency across applications and deployments.  ​</a:t>
            </a:r>
            <a:br>
              <a:rPr lang="en-US" sz="1600">
                <a:latin typeface="+mn-lt"/>
              </a:rPr>
            </a:br>
            <a:br>
              <a:rPr lang="en-US" sz="1600">
                <a:latin typeface="+mn-lt"/>
              </a:rPr>
            </a:br>
            <a:r>
              <a:rPr lang="en-US" sz="1600" b="1">
                <a:latin typeface="+mn-lt"/>
              </a:rPr>
              <a:t>Customers, system integrators, and ISVs </a:t>
            </a:r>
            <a:r>
              <a:rPr lang="en-US" sz="1600">
                <a:latin typeface="+mn-lt"/>
              </a:rPr>
              <a:t>can develop turnkey business and intelligence applications, that </a:t>
            </a:r>
            <a:r>
              <a:rPr lang="en-US" sz="1600" b="1">
                <a:latin typeface="+mn-lt"/>
              </a:rPr>
              <a:t>share data </a:t>
            </a:r>
            <a:r>
              <a:rPr lang="en-US" sz="1600">
                <a:latin typeface="+mn-lt"/>
              </a:rPr>
              <a:t>based on these CDM entities. They can also extend entities to capture additional business-specific ideas.​</a:t>
            </a:r>
            <a:br>
              <a:rPr lang="en-US" sz="1600">
                <a:latin typeface="+mn-lt"/>
              </a:rPr>
            </a:br>
            <a:br>
              <a:rPr lang="en-US" sz="1600">
                <a:latin typeface="+mn-lt"/>
              </a:rPr>
            </a:br>
            <a:r>
              <a:rPr lang="en-US" sz="1600">
                <a:latin typeface="+mn-lt"/>
              </a:rPr>
              <a:t>aka.ms/</a:t>
            </a:r>
            <a:r>
              <a:rPr lang="en-US" sz="1600" err="1">
                <a:latin typeface="+mn-lt"/>
              </a:rPr>
              <a:t>cdmposter</a:t>
            </a:r>
            <a:endParaRPr lang="en-US" sz="1600">
              <a:latin typeface="+mn-lt"/>
            </a:endParaRPr>
          </a:p>
        </p:txBody>
      </p:sp>
      <p:sp>
        <p:nvSpPr>
          <p:cNvPr id="6" name="Title 7">
            <a:extLst>
              <a:ext uri="{FF2B5EF4-FFF2-40B4-BE49-F238E27FC236}">
                <a16:creationId xmlns:a16="http://schemas.microsoft.com/office/drawing/2014/main" id="{AE9E7EF9-6283-453F-A285-D1E7DF6E01EB}"/>
              </a:ext>
            </a:extLst>
          </p:cNvPr>
          <p:cNvSpPr txBox="1">
            <a:spLocks/>
          </p:cNvSpPr>
          <p:nvPr/>
        </p:nvSpPr>
        <p:spPr>
          <a:xfrm>
            <a:off x="584199" y="1355074"/>
            <a:ext cx="4574209"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Common Data Model (CDM)</a:t>
            </a:r>
            <a:endParaRPr kumimoji="0" lang="en-US" sz="3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3" name="Picture Placeholder 2">
            <a:extLst>
              <a:ext uri="{FF2B5EF4-FFF2-40B4-BE49-F238E27FC236}">
                <a16:creationId xmlns:a16="http://schemas.microsoft.com/office/drawing/2014/main" id="{2D53A11D-6DE4-4398-9C14-56D843DA0380}"/>
              </a:ext>
            </a:extLst>
          </p:cNvPr>
          <p:cNvSpPr>
            <a:spLocks noGrp="1"/>
          </p:cNvSpPr>
          <p:nvPr>
            <p:ph type="pic" sz="quarter" idx="11"/>
          </p:nvPr>
        </p:nvSpPr>
        <p:spPr/>
      </p:sp>
      <p:grpSp>
        <p:nvGrpSpPr>
          <p:cNvPr id="7" name="Group 6">
            <a:extLst>
              <a:ext uri="{FF2B5EF4-FFF2-40B4-BE49-F238E27FC236}">
                <a16:creationId xmlns:a16="http://schemas.microsoft.com/office/drawing/2014/main" id="{7A92763C-8A00-4073-841E-9F1321D7CE41}"/>
              </a:ext>
            </a:extLst>
          </p:cNvPr>
          <p:cNvGrpSpPr/>
          <p:nvPr/>
        </p:nvGrpSpPr>
        <p:grpSpPr>
          <a:xfrm>
            <a:off x="5259455" y="0"/>
            <a:ext cx="7885043" cy="6858000"/>
            <a:chOff x="6482122" y="1233262"/>
            <a:chExt cx="7224076" cy="5624738"/>
          </a:xfrm>
        </p:grpSpPr>
        <p:pic>
          <p:nvPicPr>
            <p:cNvPr id="9" name="Picture 8">
              <a:extLst>
                <a:ext uri="{FF2B5EF4-FFF2-40B4-BE49-F238E27FC236}">
                  <a16:creationId xmlns:a16="http://schemas.microsoft.com/office/drawing/2014/main" id="{7AD7B6FB-FB7C-4337-9A2B-D3DD0982A5F8}"/>
                </a:ext>
              </a:extLst>
            </p:cNvPr>
            <p:cNvPicPr>
              <a:picLocks noChangeAspect="1"/>
            </p:cNvPicPr>
            <p:nvPr/>
          </p:nvPicPr>
          <p:blipFill rotWithShape="1">
            <a:blip r:embed="rId3"/>
            <a:srcRect l="8648" t="45109" r="9586" b="12045"/>
            <a:stretch/>
          </p:blipFill>
          <p:spPr>
            <a:xfrm>
              <a:off x="6482122" y="1233262"/>
              <a:ext cx="7224076" cy="5624738"/>
            </a:xfrm>
            <a:prstGeom prst="rect">
              <a:avLst/>
            </a:prstGeom>
          </p:spPr>
        </p:pic>
        <p:sp>
          <p:nvSpPr>
            <p:cNvPr id="10" name="Rectangle 9">
              <a:extLst>
                <a:ext uri="{FF2B5EF4-FFF2-40B4-BE49-F238E27FC236}">
                  <a16:creationId xmlns:a16="http://schemas.microsoft.com/office/drawing/2014/main" id="{14D637A4-CF71-4793-B2C9-F75AD371E5B1}"/>
                </a:ext>
              </a:extLst>
            </p:cNvPr>
            <p:cNvSpPr/>
            <p:nvPr/>
          </p:nvSpPr>
          <p:spPr>
            <a:xfrm>
              <a:off x="6506019" y="5446643"/>
              <a:ext cx="1386509" cy="1411357"/>
            </a:xfrm>
            <a:prstGeom prst="rect">
              <a:avLst/>
            </a:prstGeom>
            <a:solidFill>
              <a:srgbClr val="4F9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7CA520D-12B3-410A-9A41-7AF148536378}"/>
                </a:ext>
              </a:extLst>
            </p:cNvPr>
            <p:cNvPicPr>
              <a:picLocks noChangeAspect="1"/>
            </p:cNvPicPr>
            <p:nvPr/>
          </p:nvPicPr>
          <p:blipFill rotWithShape="1">
            <a:blip r:embed="rId3"/>
            <a:srcRect l="23401" t="74937" r="73558" b="23139"/>
            <a:stretch/>
          </p:blipFill>
          <p:spPr>
            <a:xfrm>
              <a:off x="7779658" y="5372100"/>
              <a:ext cx="268634" cy="252638"/>
            </a:xfrm>
            <a:prstGeom prst="rect">
              <a:avLst/>
            </a:prstGeom>
          </p:spPr>
        </p:pic>
      </p:grpSp>
    </p:spTree>
    <p:extLst>
      <p:ext uri="{BB962C8B-B14F-4D97-AF65-F5344CB8AC3E}">
        <p14:creationId xmlns:p14="http://schemas.microsoft.com/office/powerpoint/2010/main" val="347451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AA453-293C-41A7-823C-F5502DB67226}"/>
              </a:ext>
            </a:extLst>
          </p:cNvPr>
          <p:cNvPicPr>
            <a:picLocks noChangeAspect="1"/>
          </p:cNvPicPr>
          <p:nvPr/>
        </p:nvPicPr>
        <p:blipFill>
          <a:blip r:embed="rId2"/>
          <a:stretch>
            <a:fillRect/>
          </a:stretch>
        </p:blipFill>
        <p:spPr>
          <a:xfrm>
            <a:off x="0" y="491681"/>
            <a:ext cx="12192000" cy="5874637"/>
          </a:xfrm>
          <a:prstGeom prst="rect">
            <a:avLst/>
          </a:prstGeom>
        </p:spPr>
      </p:pic>
      <p:sp>
        <p:nvSpPr>
          <p:cNvPr id="3" name="Rectangle 2">
            <a:extLst>
              <a:ext uri="{FF2B5EF4-FFF2-40B4-BE49-F238E27FC236}">
                <a16:creationId xmlns:a16="http://schemas.microsoft.com/office/drawing/2014/main" id="{50D45153-84C5-4D0E-B438-DB680E24A5CE}"/>
              </a:ext>
            </a:extLst>
          </p:cNvPr>
          <p:cNvSpPr/>
          <p:nvPr/>
        </p:nvSpPr>
        <p:spPr>
          <a:xfrm>
            <a:off x="472339" y="2248825"/>
            <a:ext cx="2955147" cy="2826158"/>
          </a:xfrm>
          <a:prstGeom prst="rect">
            <a:avLst/>
          </a:prstGeom>
        </p:spPr>
        <p:txBody>
          <a:bodyPr wrap="square">
            <a:spAutoFit/>
          </a:bodyPr>
          <a:lstStyle/>
          <a:p>
            <a:r>
              <a:rPr lang="en-US" sz="2400">
                <a:solidFill>
                  <a:srgbClr val="FFFFFF"/>
                </a:solidFill>
                <a:latin typeface="SegoeUI"/>
              </a:rPr>
              <a:t>Announcing the </a:t>
            </a:r>
          </a:p>
          <a:p>
            <a:r>
              <a:rPr lang="en-US" sz="2400">
                <a:solidFill>
                  <a:srgbClr val="FFFFFF"/>
                </a:solidFill>
                <a:latin typeface="SegoeUI"/>
              </a:rPr>
              <a:t>Open Data Initiative</a:t>
            </a:r>
          </a:p>
          <a:p>
            <a:endParaRPr lang="en-US">
              <a:solidFill>
                <a:srgbClr val="FFFFFF"/>
              </a:solidFill>
              <a:latin typeface="SegoeUI"/>
            </a:endParaRPr>
          </a:p>
          <a:p>
            <a:r>
              <a:rPr lang="en-US" sz="1600">
                <a:solidFill>
                  <a:srgbClr val="FFFFFF"/>
                </a:solidFill>
                <a:latin typeface="SegoeUI"/>
              </a:rPr>
              <a:t>Deliver unparalleled business insight from your behavioral, transactional, financial, and operational data with the Open Data Initiative—a jointly-developed vision by Adobe, Microsoft, and SAP.</a:t>
            </a:r>
            <a:endParaRPr lang="en-US" sz="1600"/>
          </a:p>
        </p:txBody>
      </p:sp>
    </p:spTree>
    <p:extLst>
      <p:ext uri="{BB962C8B-B14F-4D97-AF65-F5344CB8AC3E}">
        <p14:creationId xmlns:p14="http://schemas.microsoft.com/office/powerpoint/2010/main" val="13309269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B1AA1AC-F98C-42BF-94E1-FCB6CF12D0C2}"/>
              </a:ext>
            </a:extLst>
          </p:cNvPr>
          <p:cNvSpPr txBox="1">
            <a:spLocks/>
          </p:cNvSpPr>
          <p:nvPr/>
        </p:nvSpPr>
        <p:spPr>
          <a:xfrm>
            <a:off x="621170" y="618742"/>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2670" b="1" i="0" u="none" strike="noStrike" kern="1200" cap="none" spc="-103" normalizeH="0" baseline="0" noProof="0" dirty="0">
                <a:ln w="3175">
                  <a:noFill/>
                </a:ln>
                <a:solidFill>
                  <a:schemeClr val="accent1">
                    <a:lumMod val="60000"/>
                    <a:lumOff val="40000"/>
                  </a:schemeClr>
                </a:solidFill>
                <a:effectLst/>
                <a:uLnTx/>
                <a:uFillTx/>
                <a:latin typeface="Segoe UI Light"/>
                <a:ea typeface="+mn-ea"/>
                <a:cs typeface="Segoe UI" pitchFamily="34" charset="0"/>
              </a:rPr>
              <a:t>Where we are: a quick review</a:t>
            </a:r>
          </a:p>
        </p:txBody>
      </p:sp>
      <p:sp>
        <p:nvSpPr>
          <p:cNvPr id="32" name="Title 1">
            <a:extLst>
              <a:ext uri="{FF2B5EF4-FFF2-40B4-BE49-F238E27FC236}">
                <a16:creationId xmlns:a16="http://schemas.microsoft.com/office/drawing/2014/main" id="{901AE218-73E4-4ECC-81A6-B13FF570502E}"/>
              </a:ext>
            </a:extLst>
          </p:cNvPr>
          <p:cNvSpPr txBox="1">
            <a:spLocks/>
          </p:cNvSpPr>
          <p:nvPr/>
        </p:nvSpPr>
        <p:spPr>
          <a:xfrm>
            <a:off x="621170" y="2038774"/>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3600" b="1" i="0" u="none" strike="noStrike" kern="1200" cap="none" spc="-103" normalizeH="0" baseline="0" noProof="0" dirty="0">
                <a:ln w="3175">
                  <a:noFill/>
                </a:ln>
                <a:solidFill>
                  <a:schemeClr val="tx1"/>
                </a:solidFill>
                <a:effectLst/>
                <a:uLnTx/>
                <a:uFillTx/>
                <a:latin typeface="Segoe UI Light"/>
                <a:ea typeface="+mn-ea"/>
                <a:cs typeface="Segoe UI" pitchFamily="34" charset="0"/>
              </a:rPr>
              <a:t>Dataflows: Evolving Power BI</a:t>
            </a:r>
          </a:p>
        </p:txBody>
      </p:sp>
      <p:sp>
        <p:nvSpPr>
          <p:cNvPr id="38" name="Title 1">
            <a:extLst>
              <a:ext uri="{FF2B5EF4-FFF2-40B4-BE49-F238E27FC236}">
                <a16:creationId xmlns:a16="http://schemas.microsoft.com/office/drawing/2014/main" id="{D4BAAE63-DDEC-46F4-B479-8C707183CB5B}"/>
              </a:ext>
            </a:extLst>
          </p:cNvPr>
          <p:cNvSpPr txBox="1">
            <a:spLocks/>
          </p:cNvSpPr>
          <p:nvPr/>
        </p:nvSpPr>
        <p:spPr>
          <a:xfrm>
            <a:off x="621170" y="3458806"/>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2667" b="1" i="0" u="none" strike="noStrike" kern="1200" cap="none" spc="-103" normalizeH="0" baseline="0" noProof="0" dirty="0">
                <a:ln w="3175">
                  <a:noFill/>
                </a:ln>
                <a:solidFill>
                  <a:srgbClr val="0078D7">
                    <a:lumMod val="60000"/>
                    <a:lumOff val="40000"/>
                  </a:srgbClr>
                </a:solidFill>
                <a:effectLst/>
                <a:uLnTx/>
                <a:uFillTx/>
                <a:latin typeface="Segoe UI Light"/>
                <a:ea typeface="+mn-ea"/>
                <a:cs typeface="Segoe UI" pitchFamily="34" charset="0"/>
              </a:rPr>
              <a:t>Dataflows are like Excel</a:t>
            </a:r>
          </a:p>
        </p:txBody>
      </p:sp>
      <p:sp>
        <p:nvSpPr>
          <p:cNvPr id="39" name="Title 1">
            <a:extLst>
              <a:ext uri="{FF2B5EF4-FFF2-40B4-BE49-F238E27FC236}">
                <a16:creationId xmlns:a16="http://schemas.microsoft.com/office/drawing/2014/main" id="{3D0B17B2-2938-4316-9DC2-FE8797DDAA1B}"/>
              </a:ext>
            </a:extLst>
          </p:cNvPr>
          <p:cNvSpPr txBox="1">
            <a:spLocks/>
          </p:cNvSpPr>
          <p:nvPr/>
        </p:nvSpPr>
        <p:spPr>
          <a:xfrm>
            <a:off x="621170" y="4878839"/>
            <a:ext cx="10949660" cy="448212"/>
          </a:xfrm>
          <a:prstGeom prst="rect">
            <a:avLst/>
          </a:prstGeom>
        </p:spPr>
        <p:txBody>
          <a:bodyPr vert="horz" wrap="square" lIns="143428" tIns="89643" rIns="143428" bIns="8964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19" rtl="0" eaLnBrk="1" fontAlgn="ctr" latinLnBrk="0" hangingPunct="1">
              <a:lnSpc>
                <a:spcPct val="90000"/>
              </a:lnSpc>
              <a:spcBef>
                <a:spcPct val="0"/>
              </a:spcBef>
              <a:spcAft>
                <a:spcPts val="0"/>
              </a:spcAft>
              <a:buClrTx/>
              <a:buSzTx/>
              <a:buFontTx/>
              <a:buNone/>
              <a:tabLst/>
              <a:defRPr/>
            </a:pPr>
            <a:r>
              <a:rPr kumimoji="0" lang="en-US" sz="2667" b="1" i="0" u="none" strike="noStrike" kern="1200" cap="none" spc="-103" normalizeH="0" baseline="0" noProof="0" dirty="0">
                <a:ln w="3175">
                  <a:noFill/>
                </a:ln>
                <a:solidFill>
                  <a:srgbClr val="0078D7">
                    <a:lumMod val="60000"/>
                    <a:lumOff val="40000"/>
                  </a:srgbClr>
                </a:solidFill>
                <a:effectLst/>
                <a:uLnTx/>
                <a:uFillTx/>
                <a:latin typeface="Segoe UI Light"/>
                <a:ea typeface="+mn-ea"/>
                <a:cs typeface="Segoe UI" pitchFamily="34" charset="0"/>
              </a:rPr>
              <a:t>It’s not only about Power BI</a:t>
            </a:r>
          </a:p>
        </p:txBody>
      </p:sp>
    </p:spTree>
    <p:extLst>
      <p:ext uri="{BB962C8B-B14F-4D97-AF65-F5344CB8AC3E}">
        <p14:creationId xmlns:p14="http://schemas.microsoft.com/office/powerpoint/2010/main" val="218166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 Placeholder 9"/>
          <p:cNvSpPr txBox="1">
            <a:spLocks/>
          </p:cNvSpPr>
          <p:nvPr/>
        </p:nvSpPr>
        <p:spPr>
          <a:xfrm>
            <a:off x="1090962" y="3073790"/>
            <a:ext cx="10010077" cy="830058"/>
          </a:xfrm>
          <a:prstGeom prst="rect">
            <a:avLst/>
          </a:prstGeom>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solidFill>
                  <a:schemeClr val="tx1"/>
                </a:solidFill>
                <a:latin typeface="Franklin Gothic Medium Cond" panose="020B0606030402020204" pitchFamily="34" charset="0"/>
                <a:ea typeface="Segoe UI Semibold" charset="0"/>
                <a:cs typeface="Segoe UI Semibold" charset="0"/>
              </a:rPr>
              <a:t>Power BI introduces self-service data-prep capabilities</a:t>
            </a:r>
          </a:p>
        </p:txBody>
      </p:sp>
      <p:sp>
        <p:nvSpPr>
          <p:cNvPr id="3" name="Rectangle 2">
            <a:extLst>
              <a:ext uri="{FF2B5EF4-FFF2-40B4-BE49-F238E27FC236}">
                <a16:creationId xmlns:a16="http://schemas.microsoft.com/office/drawing/2014/main" id="{2588054A-ACA1-5845-AE34-31B4781237CB}"/>
              </a:ext>
            </a:extLst>
          </p:cNvPr>
          <p:cNvSpPr/>
          <p:nvPr/>
        </p:nvSpPr>
        <p:spPr bwMode="auto">
          <a:xfrm>
            <a:off x="365758" y="1887415"/>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chemeClr val="tx1"/>
                </a:solidFill>
                <a:latin typeface="Segoe UI Light" panose="020B0502040204020203" pitchFamily="34" charset="0"/>
                <a:cs typeface="Segoe UI Light" panose="020B0502040204020203" pitchFamily="34" charset="0"/>
              </a:rPr>
              <a:t>Self-service low code/no code</a:t>
            </a:r>
          </a:p>
        </p:txBody>
      </p:sp>
      <p:sp>
        <p:nvSpPr>
          <p:cNvPr id="4" name="Rectangle 3">
            <a:extLst>
              <a:ext uri="{FF2B5EF4-FFF2-40B4-BE49-F238E27FC236}">
                <a16:creationId xmlns:a16="http://schemas.microsoft.com/office/drawing/2014/main" id="{275F14ED-CA27-3443-9CEB-7A3CA2714ED3}"/>
              </a:ext>
            </a:extLst>
          </p:cNvPr>
          <p:cNvSpPr/>
          <p:nvPr/>
        </p:nvSpPr>
        <p:spPr bwMode="auto">
          <a:xfrm>
            <a:off x="4298849" y="1887415"/>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rtl="1" fontAlgn="base">
              <a:spcBef>
                <a:spcPct val="0"/>
              </a:spcBef>
              <a:spcAft>
                <a:spcPct val="0"/>
              </a:spcAft>
            </a:pPr>
            <a:r>
              <a:rPr lang="en-US" sz="2400">
                <a:solidFill>
                  <a:schemeClr val="tx1"/>
                </a:solidFill>
                <a:latin typeface="Segoe UI Light" panose="020B0502040204020203" pitchFamily="34" charset="0"/>
                <a:cs typeface="Segoe UI Light" panose="020B0502040204020203" pitchFamily="34" charset="0"/>
              </a:rPr>
              <a:t>Integral part of Power BI stack</a:t>
            </a:r>
            <a:endParaRPr lang="en-US" sz="2400">
              <a:solidFill>
                <a:schemeClr val="tx1"/>
              </a:solidFill>
              <a:latin typeface="Segoe UI Light" panose="020B0502040204020203" pitchFamily="34" charset="0"/>
              <a:ea typeface="Segoe UI"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30E7F0D4-47A1-344C-B7FD-713DF8DC49E6}"/>
              </a:ext>
            </a:extLst>
          </p:cNvPr>
          <p:cNvSpPr/>
          <p:nvPr/>
        </p:nvSpPr>
        <p:spPr bwMode="auto">
          <a:xfrm>
            <a:off x="8231940" y="1887415"/>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chemeClr val="tx1"/>
                </a:solidFill>
                <a:latin typeface="Segoe UI Light" panose="020B0502040204020203" pitchFamily="34" charset="0"/>
                <a:cs typeface="Segoe UI Light" panose="020B0502040204020203" pitchFamily="34" charset="0"/>
              </a:rPr>
              <a:t>Cloud and on-premises connectors</a:t>
            </a:r>
            <a:endParaRPr lang="en-US" sz="2400">
              <a:solidFill>
                <a:schemeClr val="tx1"/>
              </a:solidFill>
              <a:latin typeface="Segoe UI Light" panose="020B0502040204020203" pitchFamily="34" charset="0"/>
              <a:ea typeface="Segoe UI"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0DCADABE-77E0-9A49-B4CE-97E65AA38079}"/>
              </a:ext>
            </a:extLst>
          </p:cNvPr>
          <p:cNvSpPr/>
          <p:nvPr/>
        </p:nvSpPr>
        <p:spPr bwMode="auto">
          <a:xfrm>
            <a:off x="365758" y="3176921"/>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chemeClr val="tx1"/>
                </a:solidFill>
                <a:latin typeface="Segoe UI Light" panose="020B0502040204020203" pitchFamily="34" charset="0"/>
                <a:cs typeface="Segoe UI Light" panose="020B0502040204020203" pitchFamily="34" charset="0"/>
              </a:rPr>
              <a:t>Standard schema </a:t>
            </a:r>
          </a:p>
          <a:p>
            <a:pPr algn="ctr"/>
            <a:r>
              <a:rPr lang="en-US" sz="2400">
                <a:solidFill>
                  <a:schemeClr val="tx1"/>
                </a:solidFill>
                <a:latin typeface="Segoe UI Light" panose="020B0502040204020203" pitchFamily="34" charset="0"/>
                <a:cs typeface="Segoe UI Light" panose="020B0502040204020203" pitchFamily="34" charset="0"/>
              </a:rPr>
              <a:t>(Common Data Model)</a:t>
            </a:r>
          </a:p>
        </p:txBody>
      </p:sp>
      <p:sp>
        <p:nvSpPr>
          <p:cNvPr id="7" name="Rectangle 6">
            <a:extLst>
              <a:ext uri="{FF2B5EF4-FFF2-40B4-BE49-F238E27FC236}">
                <a16:creationId xmlns:a16="http://schemas.microsoft.com/office/drawing/2014/main" id="{49ECD3D9-433D-224A-8EF4-EFD2C10116BD}"/>
              </a:ext>
            </a:extLst>
          </p:cNvPr>
          <p:cNvSpPr/>
          <p:nvPr/>
        </p:nvSpPr>
        <p:spPr bwMode="auto">
          <a:xfrm>
            <a:off x="4298849" y="3179297"/>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chemeClr val="tx1"/>
                </a:solidFill>
                <a:latin typeface="Segoe UI Light" panose="020B0502040204020203" pitchFamily="34" charset="0"/>
                <a:cs typeface="Segoe UI Light" panose="020B0502040204020203" pitchFamily="34" charset="0"/>
              </a:rPr>
              <a:t>Data reuse</a:t>
            </a:r>
          </a:p>
        </p:txBody>
      </p:sp>
      <p:sp>
        <p:nvSpPr>
          <p:cNvPr id="8" name="Rectangle 7">
            <a:extLst>
              <a:ext uri="{FF2B5EF4-FFF2-40B4-BE49-F238E27FC236}">
                <a16:creationId xmlns:a16="http://schemas.microsoft.com/office/drawing/2014/main" id="{4DCC25CE-D7BC-9C40-AB31-E419FFB4F4D7}"/>
              </a:ext>
            </a:extLst>
          </p:cNvPr>
          <p:cNvSpPr/>
          <p:nvPr/>
        </p:nvSpPr>
        <p:spPr bwMode="auto">
          <a:xfrm>
            <a:off x="8231940" y="3176921"/>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chemeClr val="tx1"/>
                </a:solidFill>
                <a:latin typeface="Segoe UI Light" panose="020B0502040204020203" pitchFamily="34" charset="0"/>
                <a:cs typeface="Segoe UI Light" panose="020B0502040204020203" pitchFamily="34" charset="0"/>
              </a:rPr>
              <a:t>In-lake</a:t>
            </a:r>
            <a:r>
              <a:rPr lang="he-IL" sz="2400">
                <a:solidFill>
                  <a:schemeClr val="tx1"/>
                </a:solidFill>
                <a:latin typeface="Segoe UI Light" panose="020B0502040204020203" pitchFamily="34" charset="0"/>
                <a:cs typeface="Segoe UI Light" panose="020B0502040204020203" pitchFamily="34" charset="0"/>
              </a:rPr>
              <a:t> </a:t>
            </a:r>
            <a:r>
              <a:rPr lang="en-US" sz="2400">
                <a:solidFill>
                  <a:schemeClr val="tx1"/>
                </a:solidFill>
                <a:latin typeface="Segoe UI Light" panose="020B0502040204020203" pitchFamily="34" charset="0"/>
                <a:cs typeface="Segoe UI Light" panose="020B0502040204020203" pitchFamily="34" charset="0"/>
              </a:rPr>
              <a:t>transformations</a:t>
            </a:r>
          </a:p>
        </p:txBody>
      </p:sp>
      <p:sp>
        <p:nvSpPr>
          <p:cNvPr id="9" name="Title 8">
            <a:extLst>
              <a:ext uri="{FF2B5EF4-FFF2-40B4-BE49-F238E27FC236}">
                <a16:creationId xmlns:a16="http://schemas.microsoft.com/office/drawing/2014/main" id="{62E015C1-AECB-4CB1-A261-5217DD186ED0}"/>
              </a:ext>
            </a:extLst>
          </p:cNvPr>
          <p:cNvSpPr>
            <a:spLocks noGrp="1"/>
          </p:cNvSpPr>
          <p:nvPr>
            <p:ph type="title"/>
          </p:nvPr>
        </p:nvSpPr>
        <p:spPr/>
        <p:txBody>
          <a:bodyPr/>
          <a:lstStyle/>
          <a:p>
            <a:endParaRPr lang="en-US">
              <a:solidFill>
                <a:schemeClr val="tx1"/>
              </a:solidFill>
            </a:endParaRPr>
          </a:p>
        </p:txBody>
      </p:sp>
    </p:spTree>
    <p:extLst>
      <p:ext uri="{BB962C8B-B14F-4D97-AF65-F5344CB8AC3E}">
        <p14:creationId xmlns:p14="http://schemas.microsoft.com/office/powerpoint/2010/main" val="105800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45833E-6 1.11111E-6 L 0.00091 -0.37685 " pathEditMode="relative" rAng="0" ptsTypes="AA">
                                      <p:cBhvr>
                                        <p:cTn id="6" dur="1000" fill="hold"/>
                                        <p:tgtEl>
                                          <p:spTgt spid="125"/>
                                        </p:tgtEl>
                                        <p:attrNameLst>
                                          <p:attrName>ppt_x</p:attrName>
                                          <p:attrName>ppt_y</p:attrName>
                                        </p:attrNameLst>
                                      </p:cBhvr>
                                      <p:rCtr x="0" y="-18796"/>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3" grpId="0" animBg="1"/>
      <p:bldP spid="4" grpId="0" animBg="1"/>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ECD3D9-433D-224A-8EF4-EFD2C10116BD}"/>
              </a:ext>
            </a:extLst>
          </p:cNvPr>
          <p:cNvSpPr/>
          <p:nvPr/>
        </p:nvSpPr>
        <p:spPr bwMode="auto">
          <a:xfrm>
            <a:off x="4298849" y="3179297"/>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Data reuse</a:t>
            </a:r>
          </a:p>
        </p:txBody>
      </p:sp>
      <p:sp>
        <p:nvSpPr>
          <p:cNvPr id="125" name="Text Placeholder 9"/>
          <p:cNvSpPr txBox="1">
            <a:spLocks/>
          </p:cNvSpPr>
          <p:nvPr/>
        </p:nvSpPr>
        <p:spPr>
          <a:xfrm>
            <a:off x="1090962" y="488756"/>
            <a:ext cx="10010077" cy="830058"/>
          </a:xfrm>
          <a:prstGeom prst="rect">
            <a:avLst/>
          </a:prstGeom>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rgbClr val="FFFFFF"/>
                </a:solidFill>
                <a:effectLst/>
                <a:uLnTx/>
                <a:uFillTx/>
                <a:latin typeface="Franklin Gothic Medium Cond" panose="020B0606030402020204" pitchFamily="34" charset="0"/>
                <a:ea typeface="Segoe UI Semibold" charset="0"/>
                <a:cs typeface="Segoe UI Semibold" charset="0"/>
              </a:rPr>
              <a:t>Power BI introduces self-service data-prep capabilities</a:t>
            </a:r>
          </a:p>
        </p:txBody>
      </p:sp>
      <p:sp>
        <p:nvSpPr>
          <p:cNvPr id="3" name="Rectangle 2">
            <a:extLst>
              <a:ext uri="{FF2B5EF4-FFF2-40B4-BE49-F238E27FC236}">
                <a16:creationId xmlns:a16="http://schemas.microsoft.com/office/drawing/2014/main" id="{2588054A-ACA1-5845-AE34-31B4781237CB}"/>
              </a:ext>
            </a:extLst>
          </p:cNvPr>
          <p:cNvSpPr/>
          <p:nvPr/>
        </p:nvSpPr>
        <p:spPr bwMode="auto">
          <a:xfrm>
            <a:off x="365758" y="1887415"/>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Self-service low code/no code</a:t>
            </a:r>
          </a:p>
        </p:txBody>
      </p:sp>
      <p:sp>
        <p:nvSpPr>
          <p:cNvPr id="4" name="Rectangle 3">
            <a:extLst>
              <a:ext uri="{FF2B5EF4-FFF2-40B4-BE49-F238E27FC236}">
                <a16:creationId xmlns:a16="http://schemas.microsoft.com/office/drawing/2014/main" id="{275F14ED-CA27-3443-9CEB-7A3CA2714ED3}"/>
              </a:ext>
            </a:extLst>
          </p:cNvPr>
          <p:cNvSpPr/>
          <p:nvPr/>
        </p:nvSpPr>
        <p:spPr bwMode="auto">
          <a:xfrm>
            <a:off x="4298849" y="1887415"/>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rtl="1" fontAlgn="base">
              <a:spcBef>
                <a:spcPct val="0"/>
              </a:spcBef>
              <a:spcAft>
                <a:spcPct val="0"/>
              </a:spcAft>
            </a:pPr>
            <a:r>
              <a:rPr lang="en-US" sz="2400">
                <a:solidFill>
                  <a:srgbClr val="FFFFFF"/>
                </a:solidFill>
                <a:latin typeface="Segoe UI Light" panose="020B0502040204020203" pitchFamily="34" charset="0"/>
                <a:cs typeface="Segoe UI Light" panose="020B0502040204020203" pitchFamily="34" charset="0"/>
              </a:rPr>
              <a:t>Integral part of Power BI stack</a:t>
            </a:r>
            <a:endParaRPr kumimoji="0" lang="en-US" sz="2400" b="0" i="0" u="none" strike="noStrike" kern="1200" cap="none" spc="0" normalizeH="0" baseline="0" noProof="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30E7F0D4-47A1-344C-B7FD-713DF8DC49E6}"/>
              </a:ext>
            </a:extLst>
          </p:cNvPr>
          <p:cNvSpPr/>
          <p:nvPr/>
        </p:nvSpPr>
        <p:spPr bwMode="auto">
          <a:xfrm>
            <a:off x="8231940" y="1887415"/>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rgbClr val="FFFFFF"/>
                </a:solidFill>
                <a:latin typeface="Segoe UI Light" panose="020B0502040204020203" pitchFamily="34" charset="0"/>
                <a:cs typeface="Segoe UI Light" panose="020B0502040204020203" pitchFamily="34" charset="0"/>
              </a:rPr>
              <a:t>Cloud and on-premises connectors</a:t>
            </a:r>
            <a:endParaRPr lang="en-US" sz="2400">
              <a:solidFill>
                <a:srgbClr val="FFFFFF"/>
              </a:solidFill>
              <a:latin typeface="Segoe UI Light" panose="020B0502040204020203" pitchFamily="34" charset="0"/>
              <a:ea typeface="Segoe UI"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0DCADABE-77E0-9A49-B4CE-97E65AA38079}"/>
              </a:ext>
            </a:extLst>
          </p:cNvPr>
          <p:cNvSpPr/>
          <p:nvPr/>
        </p:nvSpPr>
        <p:spPr bwMode="auto">
          <a:xfrm>
            <a:off x="365758" y="3176921"/>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Standard schema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(Common Data Model)</a:t>
            </a:r>
          </a:p>
        </p:txBody>
      </p:sp>
      <p:sp>
        <p:nvSpPr>
          <p:cNvPr id="8" name="Rectangle 7">
            <a:extLst>
              <a:ext uri="{FF2B5EF4-FFF2-40B4-BE49-F238E27FC236}">
                <a16:creationId xmlns:a16="http://schemas.microsoft.com/office/drawing/2014/main" id="{4DCC25CE-D7BC-9C40-AB31-E419FFB4F4D7}"/>
              </a:ext>
            </a:extLst>
          </p:cNvPr>
          <p:cNvSpPr/>
          <p:nvPr/>
        </p:nvSpPr>
        <p:spPr bwMode="auto">
          <a:xfrm>
            <a:off x="8231940" y="3176921"/>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2400">
              <a:solidFill>
                <a:srgbClr val="FFFFFF"/>
              </a:solidFill>
              <a:latin typeface="Segoe UI Light" panose="020B0502040204020203" pitchFamily="34" charset="0"/>
              <a:cs typeface="Segoe UI Light" panose="020B0502040204020203" pitchFamily="34" charset="0"/>
            </a:endParaRPr>
          </a:p>
          <a:p>
            <a:pPr algn="ctr"/>
            <a:r>
              <a:rPr lang="en-US" sz="2400">
                <a:solidFill>
                  <a:srgbClr val="FFFFFF"/>
                </a:solidFill>
                <a:latin typeface="Segoe UI Light" panose="020B0502040204020203" pitchFamily="34" charset="0"/>
                <a:cs typeface="Segoe UI Light" panose="020B0502040204020203" pitchFamily="34" charset="0"/>
              </a:rPr>
              <a:t>In-lake</a:t>
            </a:r>
            <a:r>
              <a:rPr lang="he-IL" sz="2400">
                <a:solidFill>
                  <a:srgbClr val="FFFFFF"/>
                </a:solidFill>
                <a:latin typeface="Segoe UI Light" panose="020B0502040204020203" pitchFamily="34" charset="0"/>
                <a:cs typeface="Segoe UI Light" panose="020B0502040204020203" pitchFamily="34" charset="0"/>
              </a:rPr>
              <a:t> </a:t>
            </a:r>
            <a:r>
              <a:rPr lang="en-US" sz="2400">
                <a:solidFill>
                  <a:srgbClr val="FFFFFF"/>
                </a:solidFill>
                <a:latin typeface="Segoe UI Light" panose="020B0502040204020203" pitchFamily="34" charset="0"/>
                <a:cs typeface="Segoe UI Light" panose="020B0502040204020203" pitchFamily="34" charset="0"/>
              </a:rPr>
              <a:t>transformations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2AD4E1EF-7187-C548-842E-BD0EE0738341}"/>
              </a:ext>
            </a:extLst>
          </p:cNvPr>
          <p:cNvSpPr/>
          <p:nvPr/>
        </p:nvSpPr>
        <p:spPr bwMode="auto">
          <a:xfrm>
            <a:off x="4298849" y="3176921"/>
            <a:ext cx="3657600" cy="914400"/>
          </a:xfrm>
          <a:prstGeom prst="rect">
            <a:avLst/>
          </a:prstGeom>
          <a:solidFill>
            <a:schemeClr val="bg2">
              <a:lumMod val="10000"/>
            </a:schemeClr>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rgbClr val="FFFFFF"/>
                </a:solidFill>
                <a:latin typeface="Segoe UI Light" panose="020B0502040204020203" pitchFamily="34" charset="0"/>
                <a:cs typeface="Segoe UI Light" panose="020B0502040204020203" pitchFamily="34" charset="0"/>
              </a:rPr>
              <a:t>Dataflows</a:t>
            </a:r>
          </a:p>
        </p:txBody>
      </p:sp>
      <p:sp>
        <p:nvSpPr>
          <p:cNvPr id="2" name="Title 1">
            <a:extLst>
              <a:ext uri="{FF2B5EF4-FFF2-40B4-BE49-F238E27FC236}">
                <a16:creationId xmlns:a16="http://schemas.microsoft.com/office/drawing/2014/main" id="{BDF608F3-5597-4EAD-B92D-2965E7644B8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663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75E-6 1.85185E-6 L 0.32291 0.18796 " pathEditMode="relative" rAng="0" ptsTypes="AA">
                                      <p:cBhvr>
                                        <p:cTn id="6" dur="2000" fill="hold"/>
                                        <p:tgtEl>
                                          <p:spTgt spid="3"/>
                                        </p:tgtEl>
                                        <p:attrNameLst>
                                          <p:attrName>ppt_x</p:attrName>
                                          <p:attrName>ppt_y</p:attrName>
                                        </p:attrNameLst>
                                      </p:cBhvr>
                                      <p:rCtr x="16198" y="9398"/>
                                    </p:animMotion>
                                  </p:childTnLst>
                                </p:cTn>
                              </p:par>
                              <p:par>
                                <p:cTn id="7" presetID="0" presetClass="path" presetSubtype="0" accel="50000" decel="50000" fill="hold" grpId="0" nodeType="withEffect">
                                  <p:stCondLst>
                                    <p:cond delay="50"/>
                                  </p:stCondLst>
                                  <p:childTnLst>
                                    <p:animMotion origin="layout" path="M -0.00091 1.85185E-6 L -0.00091 0.18796 " pathEditMode="relative" rAng="0" ptsTypes="AA">
                                      <p:cBhvr>
                                        <p:cTn id="8" dur="2000" fill="hold"/>
                                        <p:tgtEl>
                                          <p:spTgt spid="4"/>
                                        </p:tgtEl>
                                        <p:attrNameLst>
                                          <p:attrName>ppt_x</p:attrName>
                                          <p:attrName>ppt_y</p:attrName>
                                        </p:attrNameLst>
                                      </p:cBhvr>
                                      <p:rCtr x="0" y="9398"/>
                                    </p:animMotion>
                                  </p:childTnLst>
                                </p:cTn>
                              </p:par>
                              <p:par>
                                <p:cTn id="9" presetID="0" presetClass="path" presetSubtype="0" accel="50000" decel="50000" fill="hold" grpId="0" nodeType="withEffect">
                                  <p:stCondLst>
                                    <p:cond delay="100"/>
                                  </p:stCondLst>
                                  <p:childTnLst>
                                    <p:animMotion origin="layout" path="M 1.45833E-6 1.85185E-6 L -0.3224 0.18796 " pathEditMode="relative" rAng="0" ptsTypes="AA">
                                      <p:cBhvr>
                                        <p:cTn id="10" dur="2000" fill="hold"/>
                                        <p:tgtEl>
                                          <p:spTgt spid="5"/>
                                        </p:tgtEl>
                                        <p:attrNameLst>
                                          <p:attrName>ppt_x</p:attrName>
                                          <p:attrName>ppt_y</p:attrName>
                                        </p:attrNameLst>
                                      </p:cBhvr>
                                      <p:rCtr x="-16068" y="9398"/>
                                    </p:animMotion>
                                  </p:childTnLst>
                                </p:cTn>
                              </p:par>
                              <p:par>
                                <p:cTn id="11" presetID="0" presetClass="path" presetSubtype="0" accel="50000" decel="50000" fill="hold" grpId="0" nodeType="withEffect">
                                  <p:stCondLst>
                                    <p:cond delay="150"/>
                                  </p:stCondLst>
                                  <p:childTnLst>
                                    <p:animMotion origin="layout" path="M 1.18422E-16 -1.11111E-6 L -0.32187 -1.11111E-6 " pathEditMode="relative" rAng="0" ptsTypes="AA">
                                      <p:cBhvr>
                                        <p:cTn id="12" dur="2000" fill="hold"/>
                                        <p:tgtEl>
                                          <p:spTgt spid="8"/>
                                        </p:tgtEl>
                                        <p:attrNameLst>
                                          <p:attrName>ppt_x</p:attrName>
                                          <p:attrName>ppt_y</p:attrName>
                                        </p:attrNameLst>
                                      </p:cBhvr>
                                      <p:rCtr x="-16094" y="0"/>
                                    </p:animMotion>
                                  </p:childTnLst>
                                </p:cTn>
                              </p:par>
                              <p:par>
                                <p:cTn id="13" presetID="0" presetClass="path" presetSubtype="0" accel="50000" decel="50000" fill="hold" grpId="0" nodeType="withEffect">
                                  <p:stCondLst>
                                    <p:cond delay="300"/>
                                  </p:stCondLst>
                                  <p:childTnLst>
                                    <p:animMotion origin="layout" path="M 0 0 L 0.32214 0 " pathEditMode="relative" ptsTypes="AA">
                                      <p:cBhvr>
                                        <p:cTn id="14" dur="2000" fill="hold"/>
                                        <p:tgtEl>
                                          <p:spTgt spid="6"/>
                                        </p:tgtEl>
                                        <p:attrNameLst>
                                          <p:attrName>ppt_x</p:attrName>
                                          <p:attrName>ppt_y</p:attrName>
                                        </p:attrNameLst>
                                      </p:cBhvr>
                                    </p:animMotion>
                                  </p:childTnLst>
                                </p:cTn>
                              </p:par>
                            </p:childTnLst>
                          </p:cTn>
                        </p:par>
                        <p:par>
                          <p:cTn id="15" fill="hold">
                            <p:stCondLst>
                              <p:cond delay="23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ux0IjWTk2fqiaDiSAuRw"/>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b="1"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4.xml><?xml version="1.0" encoding="utf-8"?>
<a:theme xmlns:a="http://schemas.openxmlformats.org/drawingml/2006/main" name="4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b="1"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e4f49cdac3d56af939be388127b11dfc">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48b75530a01dce00bc0ab64c8f25dbc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alue>3067</Value>
      <Value>2548</Value>
      <Value>3095</Value>
      <Value>3094</Value>
      <Value>3091</Value>
      <Value>3423</Value>
      <Value>14</Value>
      <Value>272</Value>
      <Value>231</Value>
      <Value>453</Value>
      <Value>42</Value>
      <Value>370</Value>
      <Value>927</Value>
      <Value>3478</Value>
    </TaxCatchAll>
    <DocumentDescription xmlns="230e9df3-be65-4c73-a93b-d1236ebd677e">This training will take through on technical overview on Power BI dataflows.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readiness documents</TermName>
          <TermId xmlns="http://schemas.microsoft.com/office/infopath/2007/PartnerControls">6d304042-88b7-4f44-95c7-88bf25e33a0e</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Matt Goswell</DisplayName>
        <AccountId>674</AccountId>
        <AccountType/>
      </UserInfo>
    </Owner>
    <PublishDate xmlns="230E9DF3-BE65-4C73-A93B-D1236EBD677E">2018-11-06T08:00:00+00:00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2019-11-30T08:00:00+00:00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Business Applications Domain</TermName>
          <TermId xmlns="http://schemas.microsoft.com/office/infopath/2007/PartnerControls">610af3f5-b43d-455a-97a7-f917993f5652</TermId>
        </TermInfo>
        <TermInfo xmlns="http://schemas.microsoft.com/office/infopath/2007/PartnerControls">
          <TermName xmlns="http://schemas.microsoft.com/office/infopath/2007/PartnerControls">Microsoft Business Solutions</TermName>
          <TermId xmlns="http://schemas.microsoft.com/office/infopath/2007/PartnerControls">659377a4-c7bd-435e-b683-bdae8524bc80</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i:0#.f|membership|matgos@microsoft.com</DisplayName>
        <AccountId>674</AccountId>
        <AccountType/>
      </UserInfo>
      <UserInfo>
        <DisplayName>i:0#.f|membership|miguem@microsoft.com</DisplayName>
        <AccountId>727</AccountId>
        <AccountType/>
      </UserInfo>
      <UserInfo>
        <DisplayName>i:0#.f|membership|meassa@microsoft.com</DisplayName>
        <AccountId>59055</AccountId>
        <AccountType/>
      </UserInfo>
      <UserInfo>
        <DisplayName>i:0#.f|membership|rriley@microsoft.com</DisplayName>
        <AccountId>79236</AccountId>
        <AccountType/>
      </UserInfo>
      <UserInfo>
        <DisplayName>i:0#.f|membership|tidond@microsoft.com</DisplayName>
        <AccountId>17858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Power BI</TermName>
          <TermId xmlns="http://schemas.microsoft.com/office/infopath/2007/PartnerControls">b64b3c9d-4a01-4e45-b58d-b888a5ebf3be</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Insight</TermName>
          <TermId xmlns="http://schemas.microsoft.com/office/infopath/2007/PartnerControls">b98b44a1-e7f9-4a33-83e7-febacc17b46c</TermId>
        </TermInfo>
        <TermInfo xmlns="http://schemas.microsoft.com/office/infopath/2007/PartnerControls">
          <TermName xmlns="http://schemas.microsoft.com/office/infopath/2007/PartnerControls">business intelligence</TermName>
          <TermId xmlns="http://schemas.microsoft.com/office/infopath/2007/PartnerControls">e1f9659f-bde9-4479-81f9-2bc6e8ec0057</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G01KC-1-10896</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analytics</TermName>
          <TermId xmlns="http://schemas.microsoft.com/office/infopath/2007/PartnerControls">3c36f2f5-2e86-4b92-93df-d055f5a412bb</TermId>
        </TermInfo>
      </Terms>
    </m6c7b4717b6346e6a075a59dd47eac69>
    <_dlc_DocId xmlns="230e9df3-be65-4c73-a93b-d1236ebd677e">G01KC-99682991-38969</_dlc_DocId>
    <_dlc_DocIdUrl xmlns="230e9df3-be65-4c73-a93b-d1236ebd677e">
      <Url>https://microsoft.sharepoint.com/sites/Infopedia_G01KC/_layouts/15/DocIdRedir.aspx?ID=G01KC-99682991-38969</Url>
      <Description>G01KC-99682991-38969</Description>
    </_dlc_DocIdUrl>
    <_dlc_ExpireDateSaved xmlns="http://schemas.microsoft.com/sharepoint/v3" xsi:nil="true"/>
    <_dlc_ExpireDate xmlns="http://schemas.microsoft.com/sharepoint/v3">2019-11-30T08:00:00+00:00</_dlc_ExpireDate>
    <MediaServiceKeyPoints xmlns="b3bc04a5-d503-43b1-b98c-a8cf663329d9" xsi:nil="true"/>
    <OwnersManager xmlns="230e9df3-be65-4c73-a93b-d1236ebd677e">
      <UserInfo>
        <DisplayName>John Doyle</DisplayName>
        <AccountId>3040</AccountId>
        <AccountType/>
      </UserInfo>
    </OwnersManager>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 Technical Sales</TermName>
          <TermId xmlns="http://schemas.microsoft.com/office/infopath/2007/PartnerControls">831f7989-43a4-4e48-852a-a5355978f47f</TermId>
        </TermInfo>
      </Terms>
    </mafbf0bb15774bf782b6f7937f17c8ce>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documentManagement>
</p:properties>
</file>

<file path=customXml/itemProps1.xml><?xml version="1.0" encoding="utf-8"?>
<ds:datastoreItem xmlns:ds="http://schemas.openxmlformats.org/officeDocument/2006/customXml" ds:itemID="{3DC1B9F7-DD6A-4EBD-8E34-B2C20D5993ED}">
  <ds:schemaRefs>
    <ds:schemaRef ds:uri="Microsoft.SharePoint.Taxonomy.ContentTypeSyn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DE1F47D-280F-4D34-BB81-D5FD6341D008}">
  <ds:schemaRefs>
    <ds:schemaRef ds:uri="http://schemas.microsoft.com/sharepoint/events"/>
  </ds:schemaRefs>
</ds:datastoreItem>
</file>

<file path=customXml/itemProps4.xml><?xml version="1.0" encoding="utf-8"?>
<ds:datastoreItem xmlns:ds="http://schemas.openxmlformats.org/officeDocument/2006/customXml" ds:itemID="{626E5DD1-5019-487D-A71D-B7E7DD4954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E7FD074-DCD0-4FF8-AABC-8F9EFFB08E8E}">
  <ds:schemaRefs>
    <ds:schemaRef ds:uri="office.server.policy"/>
  </ds:schemaRefs>
</ds:datastoreItem>
</file>

<file path=customXml/itemProps6.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662</TotalTime>
  <Words>4082</Words>
  <Application>Microsoft Office PowerPoint</Application>
  <PresentationFormat>Widescreen</PresentationFormat>
  <Paragraphs>392</Paragraphs>
  <Slides>36</Slides>
  <Notes>23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36</vt:i4>
      </vt:variant>
    </vt:vector>
  </HeadingPairs>
  <TitlesOfParts>
    <vt:vector size="50" baseType="lpstr">
      <vt:lpstr>Arial</vt:lpstr>
      <vt:lpstr>Calibri</vt:lpstr>
      <vt:lpstr>Consolas</vt:lpstr>
      <vt:lpstr>Franklin Gothic Medium Cond</vt:lpstr>
      <vt:lpstr>Segoe UI</vt:lpstr>
      <vt:lpstr>Segoe UI Light</vt:lpstr>
      <vt:lpstr>Segoe UI Semibold</vt:lpstr>
      <vt:lpstr>Segoe UI Semilight</vt:lpstr>
      <vt:lpstr>SegoeUI</vt:lpstr>
      <vt:lpstr>Wingdings</vt:lpstr>
      <vt:lpstr>5-50203_Microsoft_Ignite_Template</vt:lpstr>
      <vt:lpstr>WHITE TEMPLATE</vt:lpstr>
      <vt:lpstr>1_WHITE TEMPLATE</vt:lpstr>
      <vt:lpstr>4_WHITE TEMPLATE</vt:lpstr>
      <vt:lpstr>Power BI dataflows Technical overview</vt:lpstr>
      <vt:lpstr>PowerPoint Presentation</vt:lpstr>
      <vt:lpstr>Reviewing Business Intelligence solutions</vt:lpstr>
      <vt:lpstr>Modern BI challenges</vt:lpstr>
      <vt:lpstr>The Common Data Model (CDM) provides modular, and extensible business entities (Account, Lead, Opportunity, etc.)    It unifies data in a well-known schema with semantic consistency across applications and deployments.  ​  Customers, system integrators, and ISVs can develop turnkey business and intelligence applications, that share data based on these CDM entities. They can also extend entities to capture additional business-specific ideas.​  aka.ms/cdmposter</vt:lpstr>
      <vt:lpstr>PowerPoint Presentation</vt:lpstr>
      <vt:lpstr>PowerPoint Presentation</vt:lpstr>
      <vt:lpstr>PowerPoint Presentation</vt:lpstr>
      <vt:lpstr>PowerPoint Presentation</vt:lpstr>
      <vt:lpstr>Power BI introduces dataflows</vt:lpstr>
      <vt:lpstr>Modern BI challenges</vt:lpstr>
      <vt:lpstr>PowerPoint Presentation</vt:lpstr>
      <vt:lpstr>PowerPoint Presentation</vt:lpstr>
      <vt:lpstr>Power BI Dataflows are like Excel</vt:lpstr>
      <vt:lpstr>Power BI Dataflows are like Excel</vt:lpstr>
      <vt:lpstr>PowerPoint Presentation</vt:lpstr>
      <vt:lpstr>Power BI Recap</vt:lpstr>
      <vt:lpstr>But what if…</vt:lpstr>
      <vt:lpstr>Data + AI professionals can use the full power of the  Azure Data Platform </vt:lpstr>
      <vt:lpstr>But what if…</vt:lpstr>
      <vt:lpstr>Deliver ready-made insights to Power BI users from Azure</vt:lpstr>
      <vt:lpstr>Enabling low friction collaboration among Data + AI professionals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dataflows technical overview</dc:title>
  <dc:subject>Microsoft Ignite</dc:subject>
  <dc:creator>Brieanne Vanderpool</dc:creator>
  <cp:keywords/>
  <dc:description/>
  <cp:lastModifiedBy>Chris Mitchell (OCP)</cp:lastModifiedBy>
  <cp:revision>7</cp:revision>
  <dcterms:created xsi:type="dcterms:W3CDTF">2018-08-10T17:04:28Z</dcterms:created>
  <dcterms:modified xsi:type="dcterms:W3CDTF">2020-02-21T18:50:38Z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_dlc_policyId">
    <vt:lpwstr>0x0101000E4CB7077FEE4FF7AE86D4A500EEC780030016C849C62B10EB41ACA8C7EEDEF40BB20099ECF64382448D48A56095091C66B1A9|-661092312</vt:lpwstr>
  </property>
  <property fmtid="{D5CDD505-2E9C-101B-9397-08002B2CF9AE}" pid="2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25" name="_dlc_DocIdItemGuid">
    <vt:lpwstr>1797550e-44ac-4031-8dc8-2dedb12e5f3a</vt:lpwstr>
  </property>
  <property fmtid="{D5CDD505-2E9C-101B-9397-08002B2CF9AE}" pid="26" name="NewsType">
    <vt:lpwstr/>
  </property>
  <property fmtid="{D5CDD505-2E9C-101B-9397-08002B2CF9AE}" pid="27" name="Region">
    <vt:lpwstr/>
  </property>
  <property fmtid="{D5CDD505-2E9C-101B-9397-08002B2CF9AE}" pid="28" name="ItemType">
    <vt:lpwstr>370;#technical readiness documents|6d304042-88b7-4f44-95c7-88bf25e33a0e</vt:lpwstr>
  </property>
  <property fmtid="{D5CDD505-2E9C-101B-9397-08002B2CF9AE}" pid="29" name="Confidentiality">
    <vt:lpwstr>14;#customer ready|8986c41d-21c5-4f8f-8a12-ea4625b46858</vt:lpwstr>
  </property>
  <property fmtid="{D5CDD505-2E9C-101B-9397-08002B2CF9AE}" pid="30" name="Industries">
    <vt:lpwstr/>
  </property>
  <property fmtid="{D5CDD505-2E9C-101B-9397-08002B2CF9AE}" pid="31" name="MSProducts">
    <vt:lpwstr/>
  </property>
  <property fmtid="{D5CDD505-2E9C-101B-9397-08002B2CF9AE}" pid="32" name="Competitors">
    <vt:lpwstr/>
  </property>
  <property fmtid="{D5CDD505-2E9C-101B-9397-08002B2CF9AE}" pid="33" name="SMSGDomain">
    <vt:lpwstr>2548;#Business Applications Domain|610af3f5-b43d-455a-97a7-f917993f5652;#453;#Microsoft Business Solutions|659377a4-c7bd-435e-b683-bdae8524bc80</vt:lpwstr>
  </property>
  <property fmtid="{D5CDD505-2E9C-101B-9397-08002B2CF9AE}" pid="34" name="ExperienceContentType">
    <vt:lpwstr/>
  </property>
  <property fmtid="{D5CDD505-2E9C-101B-9397-08002B2CF9AE}" pid="35" name="BusinessArchitecture">
    <vt:lpwstr>272;#Business Insight|b98b44a1-e7f9-4a33-83e7-febacc17b46c;#231;#business intelligence|e1f9659f-bde9-4479-81f9-2bc6e8ec0057</vt:lpwstr>
  </property>
  <property fmtid="{D5CDD505-2E9C-101B-9397-08002B2CF9AE}" pid="36" name="Products">
    <vt:lpwstr>3423;#Power BI|b64b3c9d-4a01-4e45-b58d-b888a5ebf3be</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e8080b0481964c759b2c36ae49591b31">
    <vt:lpwstr/>
  </property>
  <property fmtid="{D5CDD505-2E9C-101B-9397-08002B2CF9AE}" pid="40" name="TechnicalLevel">
    <vt:lpwstr>3067;#200 (intermediate)|855c9113-a119-44e7-b3de-bccffe25ed46</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Roles">
    <vt:lpwstr/>
  </property>
  <property fmtid="{D5CDD505-2E9C-101B-9397-08002B2CF9AE}" pid="46" name="NewsSource">
    <vt:lpwstr/>
  </property>
  <property fmtid="{D5CDD505-2E9C-101B-9397-08002B2CF9AE}" pid="47" name="SMSGTags">
    <vt:lpwstr/>
  </property>
  <property fmtid="{D5CDD505-2E9C-101B-9397-08002B2CF9AE}" pid="48" name="MSPhysicalGeography">
    <vt:lpwstr/>
  </property>
  <property fmtid="{D5CDD505-2E9C-101B-9397-08002B2CF9AE}" pid="49" name="EnterpriseDomainTags">
    <vt:lpwstr/>
  </property>
  <property fmtid="{D5CDD505-2E9C-101B-9397-08002B2CF9AE}" pid="50" name="j3562c58ee414e028925bc902cfc01a1">
    <vt:lpwstr/>
  </property>
  <property fmtid="{D5CDD505-2E9C-101B-9397-08002B2CF9AE}" pid="51" name="Segments">
    <vt:lpwstr/>
  </property>
  <property fmtid="{D5CDD505-2E9C-101B-9397-08002B2CF9AE}" pid="52" name="Partners">
    <vt:lpwstr/>
  </property>
  <property fmtid="{D5CDD505-2E9C-101B-9397-08002B2CF9AE}" pid="53" name="ActivitiesAndPrograms">
    <vt:lpwstr/>
  </property>
  <property fmtid="{D5CDD505-2E9C-101B-9397-08002B2CF9AE}" pid="54" name="la4444b61d19467597d63190b69ac227">
    <vt:lpwstr/>
  </property>
  <property fmtid="{D5CDD505-2E9C-101B-9397-08002B2CF9AE}" pid="55" name="Topics">
    <vt:lpwstr>927;#analytics|3c36f2f5-2e86-4b92-93df-d055f5a412bb</vt:lpwstr>
  </property>
  <property fmtid="{D5CDD505-2E9C-101B-9397-08002B2CF9AE}" pid="56" name="Groups">
    <vt:lpwstr>42;#Cloud + AI Marketing|4f75e184-e5aa-4234-a07f-b032d60df254</vt:lpwstr>
  </property>
  <property fmtid="{D5CDD505-2E9C-101B-9397-08002B2CF9AE}" pid="57" name="Languages">
    <vt:lpwstr/>
  </property>
  <property fmtid="{D5CDD505-2E9C-101B-9397-08002B2CF9AE}" pid="58" name="of67e5d4b76f4a9db8769983fda9cec0">
    <vt:lpwstr/>
  </property>
  <property fmtid="{D5CDD505-2E9C-101B-9397-08002B2CF9AE}" pid="59" name="_docset_NoMedatataSyncRequired">
    <vt:lpwstr>False</vt:lpwstr>
  </property>
  <property fmtid="{D5CDD505-2E9C-101B-9397-08002B2CF9AE}" pid="60" name="SMSG Items">
    <vt:lpwstr>3091;#documents|e037ed84-7d8e-4cbb-9c8f-61e80301a44f</vt:lpwstr>
  </property>
  <property fmtid="{D5CDD505-2E9C-101B-9397-08002B2CF9AE}" pid="61" name="Solution Areas">
    <vt:lpwstr>3478;#Data and AI|60d86926-9fc6-4873-ad19-e15bf82160d7</vt:lpwstr>
  </property>
  <property fmtid="{D5CDD505-2E9C-101B-9397-08002B2CF9AE}" pid="62" name="MSProfessions">
    <vt:lpwstr>3094;#Sales|72627068-acd7-4c1a-8b95-a0256be5dc9f;#3095;# Technical Sales|831f7989-43a4-4e48-852a-a5355978f47f</vt:lpwstr>
  </property>
</Properties>
</file>